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56" r:id="rId2"/>
    <p:sldId id="257" r:id="rId3"/>
    <p:sldId id="272" r:id="rId4"/>
    <p:sldId id="259" r:id="rId5"/>
    <p:sldId id="260" r:id="rId6"/>
    <p:sldId id="275" r:id="rId7"/>
    <p:sldId id="269" r:id="rId8"/>
    <p:sldId id="265" r:id="rId9"/>
    <p:sldId id="266" r:id="rId10"/>
    <p:sldId id="267" r:id="rId11"/>
    <p:sldId id="273" r:id="rId12"/>
    <p:sldId id="268" r:id="rId13"/>
    <p:sldId id="263" r:id="rId14"/>
    <p:sldId id="264" r:id="rId15"/>
    <p:sldId id="277" r:id="rId1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70" d="100"/>
          <a:sy n="70" d="100"/>
        </p:scale>
        <p:origin x="-11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7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325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5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5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5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5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5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5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5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5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6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6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6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6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6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6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6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6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6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326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327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3271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3272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3273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0DDC0E2-CCBE-413D-8D79-1DBFB4F1DC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FF430-E1AB-4605-A914-86F415ACBD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A4C12-1074-4D36-8C73-A2A4681DC5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8AC2D9A-5C79-42E1-90AB-95E3F39EC9D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D2278D-D588-49CC-979B-25F4F50C54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35991-0648-4D4D-82D4-0A6B5B752A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841D3-1436-45BD-B404-5CA70F31AC4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B82E19-F67A-4669-B201-A33274AE0A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07A96-525F-4578-8E3E-1F1AC80C1D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5F56F9-1969-46F8-BB25-B2C0C968AD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888FA-F1BF-4546-A53A-E29D16CB75A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B5B819-3430-4E81-A715-8726A527F6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222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22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22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23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23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23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23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23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23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23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23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23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23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24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24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24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24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24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22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22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224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5224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5224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fld id="{9DB0A348-8A2A-414C-9C91-273C2B6CA5E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hyperlink" Target="https://www.google.ru/imgres?imgurl=https://deti.mail.ru/pre_square800_resize/pic/timynce/2015/04/23/deti.mail.ru_B5gJSWF.jpg&amp;imgrefurl=https://deti.mail.ru/child/gde-najti-horoshego-vracha-dlya-rebenka/&amp;docid=bpN0damFqDUaVM&amp;tbnid=LTp6tqswdmyL0M:&amp;w=800&amp;h=500&amp;client=opera&amp;bih=302&amp;biw=1271&amp;ved=0ahUKEwjhmISN4dXPAhWB_iwKHTcpAYMQMwgjKAAwAA&amp;iact=mrc&amp;uact=8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hyperlink" Target="https://www.google.ru/imgres?imgurl=http://uamama.com.ua/content/articles/big/221.jpg&amp;imgrefurl=http://uamama.com.ua/articles/rubric/5/healthy_baby/article/221/&amp;docid=rT0YpXkBjgJDmM&amp;tbnid=lwF8TqSEIXBvuM:&amp;w=340&amp;h=214&amp;client=opera&amp;bih=843&amp;biw=1271&amp;ved=0ahUKEwim27G_49XPAhXFjiwKHZEnDbUQMwg7KBcwFw&amp;iact=mrc&amp;uact=8" TargetMode="External"/><Relationship Id="rId117" Type="http://schemas.openxmlformats.org/officeDocument/2006/relationships/hyperlink" Target="https://www.google.ru/imgres?imgurl=http://bezsoski.ru/wp-content/uploads/2015/06/artikulyacionnaya.jpg&amp;imgrefurl=http://bezsoski.ru/artikulyacionnaya-gimnastika-dlya-malyshej/&amp;docid=wzJJmIOL8NP48M&amp;tbnid=5ti6RhmJ4z6nKM:&amp;w=630&amp;h=420&amp;client=opera&amp;bih=843&amp;biw=1271&amp;ved=0ahUKEwim27G_49XPAhXFjiwKHZEnDbUQMwh8KFgwWA&amp;iact=mrc&amp;uact=8" TargetMode="External"/><Relationship Id="rId21" Type="http://schemas.openxmlformats.org/officeDocument/2006/relationships/hyperlink" Target="https://www.google.ru/imgres?imgurl=http://images.myshared.ru/358484/slide_3.jpg&amp;imgrefurl=http://www.myshared.ru/slide/358484/&amp;docid=FaTB3-dWJDwWEM&amp;tbnid=OpAYJOA6BdbGWM:&amp;w=800&amp;h=600&amp;client=opera&amp;bih=843&amp;biw=1271&amp;ved=0ahUKEwim27G_49XPAhXFjiwKHZEnDbUQMwgvKBMwEw&amp;iact=mrc&amp;uact=8" TargetMode="External"/><Relationship Id="rId42" Type="http://schemas.openxmlformats.org/officeDocument/2006/relationships/hyperlink" Target="https://www.google.ru/imgres?imgurl=http://lopsi.ru/wp-content/uploads/2016/08/Zaglavnaya_-_AG.jpg&amp;imgrefurl=http://lopsi.ru/2016/08/30/artikuljatornaya-gimnastika/&amp;docid=xgb42Y0D8txAAM&amp;tbnid=sPwQEiUsgf4FPM:&amp;w=565&amp;h=565&amp;client=opera&amp;bih=843&amp;biw=1271&amp;ved=0ahUKEwim27G_49XPAhXFjiwKHZEnDbUQMwhDKB8wHw&amp;iact=mrc&amp;uact=8" TargetMode="External"/><Relationship Id="rId47" Type="http://schemas.openxmlformats.org/officeDocument/2006/relationships/image" Target="../media/image15.jpeg"/><Relationship Id="rId63" Type="http://schemas.openxmlformats.org/officeDocument/2006/relationships/image" Target="../media/image23.jpeg"/><Relationship Id="rId68" Type="http://schemas.openxmlformats.org/officeDocument/2006/relationships/hyperlink" Target="https://www.google.ru/imgres?imgurl=https://i05.fotocdn.net/s18/209/public_pin_l/433/2507124944.jpg&amp;imgrefurl=https://fotostrana.ru/public/post/231960/984620993/&amp;docid=UQfg_5YCTMhqMM&amp;tbnid=ecztgqVUTkd-XM:&amp;w=537&amp;h=807&amp;client=opera&amp;bih=843&amp;biw=1271&amp;ved=0ahUKEwim27G_49XPAhXFjiwKHZEnDbUQMwhQKCwwLA&amp;iact=mrc&amp;uact=8" TargetMode="External"/><Relationship Id="rId84" Type="http://schemas.openxmlformats.org/officeDocument/2006/relationships/hyperlink" Target="https://www.google.ru/imgres?imgurl=http://u-sovenka.ru/file/razvitie_rechy_detey.jpg&amp;imgrefurl=http://u-sovenka.ru/Razvitie-1-3-goda/Razvitie-rechi/2011-04-17-13-04-14.html&amp;docid=5pNn7K7Zj3Wh0M&amp;tbnid=MyfunbYju3DR6M:&amp;w=300&amp;h=222&amp;client=opera&amp;bih=843&amp;biw=1271&amp;ved=0ahUKEwim27G_49XPAhXFjiwKHZEnDbUQMwhbKDcwNw&amp;iact=mrc&amp;uact=8" TargetMode="External"/><Relationship Id="rId89" Type="http://schemas.openxmlformats.org/officeDocument/2006/relationships/hyperlink" Target="https://www.google.ru/imgres?imgurl=http://marypop.ru/wp-content/uploads/303-300x250.jpg&amp;imgrefurl=http://marypop.ru/doshkolnik/postanovka-zvuka-r.html&amp;docid=UpzrGtup8BWTOM&amp;tbnid=H75jDGB9CLkVdM:&amp;w=300&amp;h=250&amp;client=opera&amp;bih=843&amp;biw=1271&amp;ved=0ahUKEwim27G_49XPAhXFjiwKHZEnDbUQMwhgKDwwPA&amp;iact=mrc&amp;uact=8" TargetMode="External"/><Relationship Id="rId112" Type="http://schemas.openxmlformats.org/officeDocument/2006/relationships/hyperlink" Target="https://www.google.ru/imgres?imgurl=http://4.bp.blogspot.com/-gjdSPRXhCKk/UrA_OSJfW-I/AAAAAAAAAks/rpd2FqPyHk4/s1600/02%D0%B0%D1%80%D1%82.jpg&amp;imgrefurl=http://roveshic.blogspot.com/p/blog-page_7232.html&amp;docid=K8_UHs0b_onNQM&amp;tbnid=nFOIA6IgGj2tTM:&amp;w=982&amp;h=1351&amp;client=opera&amp;bih=843&amp;biw=1271&amp;ved=0ahUKEwim27G_49XPAhXFjiwKHZEnDbUQMwh3KFMwUw&amp;iact=mrc&amp;uact=8" TargetMode="External"/><Relationship Id="rId16" Type="http://schemas.openxmlformats.org/officeDocument/2006/relationships/hyperlink" Target="https://www.google.ru/imgres?imgurl=http://dou24.ru/mkdou9/images/stories/kartinki/34.jpg&amp;imgrefurl=http://dou24.ru/mkdou9/index.php/2011-03-17-05-31-42/26-2011-02-01-05-56-39/2012-12-05-03-50-57/116-2012-12-05-04-01-46&amp;docid=wLXfI9IcT1qD0M&amp;tbnid=04iEP-BJJrmQRM:&amp;w=559&amp;h=816&amp;client=opera&amp;bih=843&amp;biw=1271&amp;ved=0ahUKEwim27G_49XPAhXFjiwKHZEnDbUQMwgqKA4wDg&amp;iact=mrc&amp;uact=8" TargetMode="External"/><Relationship Id="rId107" Type="http://schemas.openxmlformats.org/officeDocument/2006/relationships/hyperlink" Target="https://www.google.ru/imgres?imgurl=http://s1.studydoc.ru/store/data/000307600_2-5ce3411ea57b1b0c43acfe40f759659b-260x520.png&amp;imgrefurl=http://studydoc.ru/doc/3708920/dlya--togo---chtoby--rebenok--pravil._no-...-delat._---artiku...&amp;docid=0PHGYZeK_e199M&amp;tbnid=LmZYIc-iqCMQxM:&amp;w=260&amp;h=367&amp;itg=1&amp;client=opera&amp;bih=843&amp;biw=1271&amp;ved=0ahUKEwim27G_49XPAhXFjiwKHZEnDbUQMwhyKE4wTg&amp;iact=mrc&amp;uact=8" TargetMode="External"/><Relationship Id="rId11" Type="http://schemas.openxmlformats.org/officeDocument/2006/relationships/hyperlink" Target="https://www.google.ru/imgres?imgurl=http://images.myshared.ru/983187/slide_14.jpg&amp;imgrefurl=http://www.myshared.ru/slide/983187/&amp;docid=_dzK4Fm3ujXVvM&amp;tbnid=rLXVa2OdClURFM:&amp;w=800&amp;h=600&amp;client=opera&amp;bih=843&amp;biw=1271&amp;ved=0ahUKEwim27G_49XPAhXFjiwKHZEnDbUQMwglKAkwCQ&amp;iact=mrc&amp;uact=8" TargetMode="External"/><Relationship Id="rId32" Type="http://schemas.openxmlformats.org/officeDocument/2006/relationships/hyperlink" Target="https://www.google.ru/imgres?imgurl=http://mamavod.ru/wp-content/uploads/2014/02/5.jpg&amp;imgrefurl=http://mamavod.ru/vospitanie-detey/artikulyatsionnaya-gimnastika-dlya-detey-2-3-let.html&amp;docid=b7vLIlb7j5V89M&amp;tbnid=H9f2mcffMBIfgM:&amp;w=598&amp;h=399&amp;client=opera&amp;bih=843&amp;biw=1271&amp;ved=0ahUKEwim27G_49XPAhXFjiwKHZEnDbUQMwg-KBowGg&amp;iact=mrc&amp;uact=8" TargetMode="External"/><Relationship Id="rId37" Type="http://schemas.openxmlformats.org/officeDocument/2006/relationships/image" Target="../media/image10.jpeg"/><Relationship Id="rId53" Type="http://schemas.openxmlformats.org/officeDocument/2006/relationships/image" Target="../media/image18.jpeg"/><Relationship Id="rId58" Type="http://schemas.openxmlformats.org/officeDocument/2006/relationships/hyperlink" Target="https://www.google.ru/imgres?imgurl=http://fb.ru/misc/i/gallery/37080/998985.jpg&amp;imgrefurl=http://lyuboznat.ru/artikuljacionnaja-gimnastika-dlja-malysha.html&amp;docid=KN5hWYB5TrOGTM&amp;tbnid=RktBN6T6Q13h2M:&amp;w=700&amp;h=525&amp;client=opera&amp;bih=843&amp;biw=1271&amp;ved=0ahUKEwim27G_49XPAhXFjiwKHZEnDbUQMwhLKCcwJw&amp;iact=mrc&amp;uact=8" TargetMode="External"/><Relationship Id="rId74" Type="http://schemas.openxmlformats.org/officeDocument/2006/relationships/hyperlink" Target="https://www.google.ru/imgres?imgurl=http://images.myshared.ru/769798/slide_3.jpg&amp;imgrefurl=http://www.myshared.ru/slide/769798/&amp;docid=Bn8X7cJRJlr0mM&amp;tbnid=3giq9FEtnbW5ZM:&amp;w=960&amp;h=720&amp;client=opera&amp;bih=843&amp;biw=1271&amp;ved=0ahUKEwim27G_49XPAhXFjiwKHZEnDbUQMwhTKC8wLw&amp;iact=mrc&amp;uact=8" TargetMode="External"/><Relationship Id="rId79" Type="http://schemas.openxmlformats.org/officeDocument/2006/relationships/hyperlink" Target="https://www.google.ru/imgres?imgurl=http://ladyslimfit.ru/uploads/posts/2015-05/1431107651_artikulyacionnaya-gimnastika-dlya-zvuka-r.jpg&amp;imgrefurl=http://ladyslimfit.ru/health/58-artikulyacionnaya-gimnastika-doshkolnikam.html&amp;docid=yQlwEL0eg52GmM&amp;tbnid=Bv52_EY0dsZB8M:&amp;w=600&amp;h=483&amp;client=opera&amp;bih=843&amp;biw=1271&amp;ved=0ahUKEwim27G_49XPAhXFjiwKHZEnDbUQMwhWKDIwMg&amp;iact=mrc&amp;uact=8" TargetMode="External"/><Relationship Id="rId102" Type="http://schemas.openxmlformats.org/officeDocument/2006/relationships/hyperlink" Target="https://www.google.ru/imgres?imgurl=http://weekend.rambler.ru/imgs/2016/01/21/10/69869/856381ae8c539ffa299bbeb6c42209d96fcfd760.jpeg&amp;imgrefurl=http://weekend.rambler.ru/kids/2016/01/21/artikuliatsionnaia-ghimnastika-dlia-dietiei/&amp;docid=3KGeAbVF0dwnOM&amp;tbnid=Sb5Do1AUP1xkVM:&amp;w=1264&amp;h=664&amp;client=opera&amp;bih=843&amp;biw=1271&amp;ved=0ahUKEwim27G_49XPAhXFjiwKHZEnDbUQMwhtKEkwSQ&amp;iact=mrc&amp;uact=8" TargetMode="External"/><Relationship Id="rId123" Type="http://schemas.openxmlformats.org/officeDocument/2006/relationships/hyperlink" Target="https://www.google.ru/imgres?imgurl=http://kudryavtceva.ppds5.edumsko.ru/uploads/3000/8605/section/254694/zaborchik.jpg&amp;imgrefurl=http://kudryavtceva.ppds5.edumsko.ru/articles/artikulyacionnaya_gimnastika&amp;docid=kqxPSy5XNkHE8M&amp;tbnid=TLgvrS6dGWxV5M:&amp;w=600&amp;h=600&amp;client=opera&amp;bih=843&amp;biw=1271&amp;ved=0ahUKEwim27G_49XPAhXFjiwKHZEnDbUQMwiCASheMF4&amp;iact=mrc&amp;uact=8" TargetMode="External"/><Relationship Id="rId128" Type="http://schemas.openxmlformats.org/officeDocument/2006/relationships/image" Target="../media/image31.jpeg"/><Relationship Id="rId5" Type="http://schemas.openxmlformats.org/officeDocument/2006/relationships/hyperlink" Target="https://www.google.ru/imgres?imgurl=http://www.malush16.ru/Pic2/logoddped.jpg&amp;imgrefurl=http://www.malush16.ru/index/0-152&amp;docid=dRqH7uMdtremXM&amp;tbnid=9X8LJfs0n0mbJM:&amp;w=235&amp;h=267&amp;itg=1&amp;client=opera&amp;bih=843&amp;biw=1271&amp;ved=0ahUKEwim27G_49XPAhXFjiwKHZEnDbUQMwgfKAMwAw&amp;iact=mrc&amp;uact=8" TargetMode="External"/><Relationship Id="rId90" Type="http://schemas.openxmlformats.org/officeDocument/2006/relationships/hyperlink" Target="https://www.google.ru/imgres?imgurl=https://i.ytimg.com/vi/uXbEzqt0BHA/hqdefault.jpg&amp;imgrefurl=https://www.youtube.com/watch?v=uXbEzqt0BHA&amp;docid=Lrh7ooLcrXh7vM&amp;tbnid=8765onrc3cXsBM:&amp;w=480&amp;h=360&amp;client=opera&amp;bih=843&amp;biw=1271&amp;ved=0ahUKEwim27G_49XPAhXFjiwKHZEnDbUQMwhhKD0wPQ&amp;iact=mrc&amp;uact=8" TargetMode="External"/><Relationship Id="rId95" Type="http://schemas.openxmlformats.org/officeDocument/2006/relationships/hyperlink" Target="https://www.google.ru/imgres?imgurl=http://www.cvetsakura.ru/wp-content/uploads/2014/03/9-copy-340x160.jpg&amp;imgrefurl=http://www.cvetsakura.ru/article/logoped/artikulyatsionnaya-gimnastika/&amp;docid=2na43XQJANgXeM&amp;tbnid=3piSBQ7Fhg3FVM:&amp;w=340&amp;h=160&amp;client=opera&amp;bih=843&amp;biw=1271&amp;ved=0ahUKEwim27G_49XPAhXFjiwKHZEnDbUQMwhmKEIwQg&amp;iact=mrc&amp;uact=8" TargetMode="External"/><Relationship Id="rId19" Type="http://schemas.openxmlformats.org/officeDocument/2006/relationships/hyperlink" Target="https://www.google.ru/imgres?imgurl=http://rts-uss.ru/wp-content/uploads/2015/08/%D0%BC%D0%B0%D0%BC%D0%B0-%D0%B8-%D1%80%D0%B5%D0%B1%D0%B5%D0%BD%D0%BE%D0%BA-%D0%B2-%D0%B7%D0%B5%D1%80%D0%BA%D0%B0%D0%BB%D0%B5.jpg&amp;imgrefurl=http://rts-uss.ru/?p=674&amp;docid=1D7ozfLOFvXZyM&amp;tbnid=cz8VuhppYyMezM:&amp;w=250&amp;h=340&amp;client=opera&amp;bih=843&amp;biw=1271&amp;ved=0ahUKEwim27G_49XPAhXFjiwKHZEnDbUQMwgtKBEwEQ&amp;iact=mrc&amp;uact=8" TargetMode="External"/><Relationship Id="rId14" Type="http://schemas.openxmlformats.org/officeDocument/2006/relationships/hyperlink" Target="https://www.google.ru/imgres?imgurl=http://prostochek.ru/wp-content/uploads/2016/03/%D0%90%D1%80%D1%82%D0%B8%D0%BA%D1%83%D0%BB%D1%8F%D1%86%D0%B8%D0%BE%D0%BD%D0%BD%D0%B0%D1%8F-%D0%B3%D0%B8%D0%BC%D0%BD%D0%B0%D1%81%D1%82%D0%B8%D0%BA%D0%B0-%D0%BF%D0%BE%D0%BC%D0%BE%D0%B6%D0%B5%D1%82-%D1%80%D0%B5%D0%B1%D0%B5%D0%BD%D0%BA%D1%83-%D1%87%D0%B8%D1%81%D1%82%D0%BE-%D0%BF%D1%80%D0%BE%D0%B8%D0%B7%D0%BD%D0%BE%D1%81%D0%B8%D1%82%D1%8C-%D0%B7%D0%B2%D1%83%D0%BA%D0%B8.jpg&amp;imgrefurl=http://prostochek.ru/artikulyacionnaya-gimnastika-video-uroki.html&amp;docid=bfxNXa5V6kplvM&amp;tbnid=JV4TIeCW_IgrYM:&amp;w=580&amp;h=409&amp;client=opera&amp;bih=843&amp;biw=1271&amp;ved=0ahUKEwim27G_49XPAhXFjiwKHZEnDbUQMwgoKAwwDA&amp;iact=mrc&amp;uact=8" TargetMode="External"/><Relationship Id="rId22" Type="http://schemas.openxmlformats.org/officeDocument/2006/relationships/hyperlink" Target="https://www.google.ru/imgres?imgurl=http://ds83.dou.tomsk.ru/files/2014/11/Novyiy-risunok-1.png&amp;imgrefurl=http://ds83.dou.tomsk.ru/stranichka-logopeda/artikulyatsionnaya-gimnastika/&amp;docid=EyRFE8HcmtYMPM&amp;tbnid=Jdr67R8IqT9oAM:&amp;w=361&amp;h=217&amp;client=opera&amp;bih=843&amp;biw=1271&amp;ved=0ahUKEwim27G_49XPAhXFjiwKHZEnDbUQMwg5KBUwFQ&amp;iact=mrc&amp;uact=8" TargetMode="External"/><Relationship Id="rId27" Type="http://schemas.openxmlformats.org/officeDocument/2006/relationships/image" Target="../media/image5.jpeg"/><Relationship Id="rId30" Type="http://schemas.openxmlformats.org/officeDocument/2006/relationships/hyperlink" Target="https://www.google.ru/imgres?imgurl=http://puzkarapuz.ru/uploads/post/full/Dec-2011/artikulyacionnaya_gimnastika_dlya_doshkolnikov_3310.jpg&amp;imgrefurl=http://puzkarapuz.ru/content/551&amp;docid=auJnwtNdHzPATM&amp;tbnid=esJ47bG4tLkGLM:&amp;w=514&amp;h=400&amp;client=opera&amp;bih=843&amp;biw=1271&amp;ved=0ahUKEwim27G_49XPAhXFjiwKHZEnDbUQMwg9KBkwGQ&amp;iact=mrc&amp;uact=8" TargetMode="External"/><Relationship Id="rId35" Type="http://schemas.openxmlformats.org/officeDocument/2006/relationships/image" Target="../media/image9.jpeg"/><Relationship Id="rId43" Type="http://schemas.openxmlformats.org/officeDocument/2006/relationships/image" Target="../media/image13.jpeg"/><Relationship Id="rId48" Type="http://schemas.openxmlformats.org/officeDocument/2006/relationships/hyperlink" Target="https://www.google.ru/imgres?imgurl=http://ped-kopilka.ru/upload/blogs/37745_47fbe8d60e03475fe54ebb7b5cc87959.jpeg.jpg&amp;imgrefurl=http://ped-kopilka.ru/blogs/elena-andrevna-volgina/razreznaja-kartoteka-artikuljacionoi-gimnastiki.html&amp;docid=d0LYKaMzrtijgM&amp;tbnid=-lhdNKakMDcw_M:&amp;w=628&amp;h=471&amp;client=opera&amp;bih=843&amp;biw=1271&amp;ved=0ahUKEwim27G_49XPAhXFjiwKHZEnDbUQMwhGKCIwIg&amp;iact=mrc&amp;uact=8" TargetMode="External"/><Relationship Id="rId56" Type="http://schemas.openxmlformats.org/officeDocument/2006/relationships/hyperlink" Target="https://www.google.ru/imgres?imgurl=http://images.myshared.ru/1092298/slide_6.jpg&amp;imgrefurl=http://www.myshared.ru/slide/1092298/&amp;docid=9QnSn8NmGP39DM&amp;tbnid=9MxUXaYlK3UswM:&amp;w=800&amp;h=600&amp;client=opera&amp;bih=843&amp;biw=1271&amp;ved=0ahUKEwim27G_49XPAhXFjiwKHZEnDbUQMwhKKCYwJg&amp;iact=mrc&amp;uact=8" TargetMode="External"/><Relationship Id="rId64" Type="http://schemas.openxmlformats.org/officeDocument/2006/relationships/hyperlink" Target="https://www.google.ru/imgres?imgurl=http://www.myshared.ru/thumbs/5/358474/big_thumb.jpg&amp;imgrefurl=http://www.myshared.ru/slide/801180/&amp;docid=RhetA2YvDZmBoM&amp;tbnid=H8Y3lN_X-PUOcM:&amp;w=450&amp;h=600&amp;client=opera&amp;bih=843&amp;biw=1271&amp;ved=0ahUKEwim27G_49XPAhXFjiwKHZEnDbUQMwhOKCowKg&amp;iact=mrc&amp;uact=8" TargetMode="External"/><Relationship Id="rId69" Type="http://schemas.openxmlformats.org/officeDocument/2006/relationships/image" Target="../media/image26.jpeg"/><Relationship Id="rId77" Type="http://schemas.openxmlformats.org/officeDocument/2006/relationships/image" Target="../media/image30.jpeg"/><Relationship Id="rId100" Type="http://schemas.openxmlformats.org/officeDocument/2006/relationships/hyperlink" Target="https://www.google.ru/imgres?imgurl=http://szabotoi.ru/assets/images/resources/132/290x/.jpg&amp;imgrefurl=http://szabotoi.ru/razvitie-sposobnostey/artikulyacionnaya-gimnastika-dlya-detey&amp;docid=v9syA2iotDxQTM&amp;tbnid=64ltjjR6MniBBM:&amp;w=290&amp;h=339&amp;client=opera&amp;bih=843&amp;biw=1271&amp;ved=0ahUKEwim27G_49XPAhXFjiwKHZEnDbUQMwhrKEcwRw&amp;iact=mrc&amp;uact=8" TargetMode="External"/><Relationship Id="rId105" Type="http://schemas.openxmlformats.org/officeDocument/2006/relationships/hyperlink" Target="https://www.google.ru/imgres?imgurl=http://images.myshared.ru/493229/slide_1.jpg&amp;imgrefurl=http://www.myshared.ru/slide/493229/&amp;docid=1vr-G2N21uWccM&amp;tbnid=UnoS3EZbLMErPM:&amp;w=960&amp;h=720&amp;client=opera&amp;bih=843&amp;biw=1271&amp;ved=0ahUKEwim27G_49XPAhXFjiwKHZEnDbUQMwhwKEwwTA&amp;iact=mrc&amp;uact=8" TargetMode="External"/><Relationship Id="rId113" Type="http://schemas.openxmlformats.org/officeDocument/2006/relationships/hyperlink" Target="https://www.google.ru/imgres?imgurl=http://bezsoski.ru/wp-content/uploads/2015/06/gimnastika-artikulyatcionnaya.jpg&amp;imgrefurl=http://bezsoski.ru/artikulyacionnaya-gimnastika-dlya-malyshej/&amp;docid=wzJJmIOL8NP48M&amp;tbnid=coxTXBUd6VPcnM:&amp;w=600&amp;h=401&amp;client=opera&amp;bih=843&amp;biw=1271&amp;ved=0ahUKEwim27G_49XPAhXFjiwKHZEnDbUQMwh4KFQwVA&amp;iact=mrc&amp;uact=8" TargetMode="External"/><Relationship Id="rId118" Type="http://schemas.openxmlformats.org/officeDocument/2006/relationships/hyperlink" Target="https://www.google.ru/imgres?imgurl=http://ru-mama.net/wp-content/uploads/2013/10/artikulyatsionnaya-gimnastika-video-15_resize.jpg&amp;imgrefurl=http://ru-mama.net/obrazovanie/razvitie-rechi/artikulyatsionnaya-gimnastika.html&amp;docid=znVnjXmG3HsNBM&amp;tbnid=E6vtx13agTEjhM:&amp;w=300&amp;h=237&amp;client=opera&amp;bih=843&amp;biw=1271&amp;ved=0ahUKEwim27G_49XPAhXFjiwKHZEnDbUQMwh9KFkwWQ&amp;iact=mrc&amp;uact=8" TargetMode="External"/><Relationship Id="rId126" Type="http://schemas.openxmlformats.org/officeDocument/2006/relationships/hyperlink" Target="https://www.google.ru/imgres?imgurl=http://doc-baby.ru/images/articles/artikulyacionnaya_gimnastika_882_342.jpg&amp;imgrefurl=http://www.doc-baby.ru/razvitie_rebenka/artikulyacionnaya_gimnastika.html&amp;docid=fFYmufV7vtYQQM&amp;tbnid=68kYQUOY8pxDjM:&amp;w=640&amp;h=422&amp;client=opera&amp;bih=843&amp;biw=1271&amp;ved=0ahUKEwim27G_49XPAhXFjiwKHZEnDbUQMwiFAShhMGE&amp;iact=mrc&amp;uact=8" TargetMode="External"/><Relationship Id="rId8" Type="http://schemas.openxmlformats.org/officeDocument/2006/relationships/hyperlink" Target="https://www.google.ru/imgres?imgurl=http://ds-39.dou.tomsk.ru/files/2012/02/Bezyimyannyiy113.png&amp;imgrefurl=http://ds-39.dou.tomsk.ru/roditelyam/sovetyi-logopeda/artikulyatsionnaya-gimnastika/&amp;docid=jebCHCLEw9Sv6M&amp;tbnid=S5bIbJ1_1ajKLM:&amp;w=590&amp;h=817&amp;client=opera&amp;bih=843&amp;biw=1271&amp;ved=0ahUKEwim27G_49XPAhXFjiwKHZEnDbUQMwgiKAYwBg&amp;iact=mrc&amp;uact=8" TargetMode="External"/><Relationship Id="rId51" Type="http://schemas.openxmlformats.org/officeDocument/2006/relationships/image" Target="../media/image17.jpeg"/><Relationship Id="rId72" Type="http://schemas.openxmlformats.org/officeDocument/2006/relationships/hyperlink" Target="https://www.google.ru/imgres?imgurl=https://i.ytimg.com/vi/cRs4IBNLUqg/maxresdefault.jpg&amp;imgrefurl=http://ladyslimfit.ru/health/57-artikulyacionnaya-gimnastika-dlya-malyshey.html&amp;docid=YGVzRut3MZvIzM&amp;tbnid=fb_DtvlhPjZ4XM:&amp;w=1280&amp;h=720&amp;client=opera&amp;bih=843&amp;biw=1271&amp;ved=0ahUKEwim27G_49XPAhXFjiwKHZEnDbUQMwhSKC4wLg&amp;iact=mrc&amp;uact=8" TargetMode="External"/><Relationship Id="rId80" Type="http://schemas.openxmlformats.org/officeDocument/2006/relationships/hyperlink" Target="https://www.google.ru/imgres?imgurl=http://images.myshared.ru/471124/slide_19.jpg&amp;imgrefurl=http://www.myshared.ru/slide/471124/&amp;docid=0m1Zc3NzTEm1JM&amp;tbnid=3SdmaJLRyLngJM:&amp;w=960&amp;h=720&amp;client=opera&amp;bih=843&amp;biw=1271&amp;ved=0ahUKEwim27G_49XPAhXFjiwKHZEnDbUQMwhXKDMwMw&amp;iact=mrc&amp;uact=8" TargetMode="External"/><Relationship Id="rId85" Type="http://schemas.openxmlformats.org/officeDocument/2006/relationships/hyperlink" Target="https://www.google.ru/imgres?imgurl=http://shkola7gnomov.ru/upload/image/398229398_a2f85cc5c9_o.jpg&amp;imgrefurl=http://shkola7gnomov.ru/parrents/eto_interesno/fizicheskoe_razvitie/id/1211/&amp;docid=Iexk3irJ7J-CZM&amp;tbnid=kC-bOV70vJroeM:&amp;w=1463&amp;h=2048&amp;client=opera&amp;bih=843&amp;biw=1271&amp;ved=0ahUKEwim27G_49XPAhXFjiwKHZEnDbUQMwhcKDgwOA&amp;iact=mrc&amp;uact=8" TargetMode="External"/><Relationship Id="rId93" Type="http://schemas.openxmlformats.org/officeDocument/2006/relationships/hyperlink" Target="https://www.google.ru/imgres?imgurl=http://2.bp.blogspot.com/-BeX5w2EVkTo/VPSNC7NEyeI/AAAAAAAAEP0/D4F57Uaqh4A/s1600/1+%D0%BA%D0%B0%D1%80%D1%82%D0%B8%D0%BD%D0%BA%D0%B0%D1%85.jpg&amp;imgrefurl=http://rezecvetik.blogspot.com/p/blog-page_18.html&amp;docid=Uqd732hBfzU_DM&amp;tbnid=L0qvt5NEtE6m9M:&amp;w=738&amp;h=1078&amp;client=opera&amp;bih=843&amp;biw=1271&amp;ved=0ahUKEwim27G_49XPAhXFjiwKHZEnDbUQMwhkKEAwQA&amp;iact=mrc&amp;uact=8" TargetMode="External"/><Relationship Id="rId98" Type="http://schemas.openxmlformats.org/officeDocument/2006/relationships/hyperlink" Target="https://www.google.ru/imgres?imgurl=http://antirodinka.ru/images/%D0%BC%D0%B8%D0%BD%D0%B8_%D0%B0%D1%80%D1%82%D0%B8%D0%BA%D1%83%D0%BB.jpg&amp;imgrefurl=http://antirodinka.ru/artikulyatsionnaya-gimnastika-dlya-detey&amp;docid=ALz0NjaX1ugV9M&amp;tbnid=Xab-vylzS8PAqM:&amp;w=500&amp;h=333&amp;client=opera&amp;bih=843&amp;biw=1271&amp;ved=0ahUKEwim27G_49XPAhXFjiwKHZEnDbUQMwhpKEUwRQ&amp;iact=mrc&amp;uact=8" TargetMode="External"/><Relationship Id="rId121" Type="http://schemas.openxmlformats.org/officeDocument/2006/relationships/hyperlink" Target="https://www.google.ru/imgres?imgurl=http://images.myshared.ru/718489/slide_9.jpg&amp;imgrefurl=http://www.myshared.ru/slide/718489/&amp;docid=tu8eZuw-lX7QyM&amp;tbnid=xOlwP-Rjb14-6M:&amp;w=960&amp;h=720&amp;client=opera&amp;bih=843&amp;biw=1271&amp;ved=0ahUKEwim27G_49XPAhXFjiwKHZEnDbUQMwiAAShcMFw&amp;iact=mrc&amp;uact=8" TargetMode="External"/><Relationship Id="rId3" Type="http://schemas.openxmlformats.org/officeDocument/2006/relationships/hyperlink" Target="https://www.google.ru/imgres?imgurl=http://2.bp.blogspot.com/-SHf6j2wOUz4/TZx5VHgiaMI/AAAAAAAACiI/rIQUvpFUoLU/s1600/gimnastika2.jpg&amp;imgrefurl=http://rezecvetik.blogspot.com/p/blog-page_18.html&amp;docid=Uqd732hBfzU_DM&amp;tbnid=ymJxSBXP1td5MM:&amp;w=571&amp;h=800&amp;client=opera&amp;bih=843&amp;biw=1271&amp;ved=0ahUKEwim27G_49XPAhXFjiwKHZEnDbUQMwgdKAEwAQ&amp;iact=mrc&amp;uact=8" TargetMode="External"/><Relationship Id="rId12" Type="http://schemas.openxmlformats.org/officeDocument/2006/relationships/hyperlink" Target="https://www.google.ru/imgres?imgurl=http://ds-39.dou.tomsk.ru/files/2012/02/Bezyimyannyiy112.png&amp;imgrefurl=http://nsportal.ru/detskiy-sad/materialy-dlya-roditeley/2015/02/07/zachem-nuzhna-artikulyatsionnaya-gimnastika-i-kak&amp;docid=YmlFI31H6nWxeM&amp;tbnid=RByq6T20-wIpQM:&amp;w=566&amp;h=814&amp;client=opera&amp;bih=843&amp;biw=1271&amp;ved=0ahUKEwim27G_49XPAhXFjiwKHZEnDbUQMwgmKAowCg&amp;iact=mrc&amp;uact=8" TargetMode="External"/><Relationship Id="rId17" Type="http://schemas.openxmlformats.org/officeDocument/2006/relationships/hyperlink" Target="https://www.google.ru/imgres?imgurl=http://images.myshared.ru/983187/slide_15.jpg&amp;imgrefurl=http://www.myshared.ru/slide/983187/&amp;docid=_dzK4Fm3ujXVvM&amp;tbnid=g3uGhN7fHT3HHM:&amp;w=800&amp;h=600&amp;client=opera&amp;bih=843&amp;biw=1271&amp;ved=0ahUKEwim27G_49XPAhXFjiwKHZEnDbUQMwgrKA8wDw&amp;iact=mrc&amp;uact=8" TargetMode="External"/><Relationship Id="rId25" Type="http://schemas.openxmlformats.org/officeDocument/2006/relationships/image" Target="../media/image4.jpeg"/><Relationship Id="rId33" Type="http://schemas.openxmlformats.org/officeDocument/2006/relationships/image" Target="../media/image8.jpeg"/><Relationship Id="rId38" Type="http://schemas.openxmlformats.org/officeDocument/2006/relationships/hyperlink" Target="https://www.google.ru/imgres?imgurl=http://rodnaya-tropinka.ru/wp-content/uploads/2012/08/kak-nauchit-rebenka-govorit-r-300x199.jpg&amp;imgrefurl=http://rodnaya-tropinka.ru/kak-nauchit-rebenka-govorit-r-1/&amp;docid=hJ_-ZHJh1_jeYM&amp;tbnid=WZq9LA_zmGVyIM:&amp;w=300&amp;h=199&amp;client=opera&amp;bih=843&amp;biw=1271&amp;ved=0ahUKEwim27G_49XPAhXFjiwKHZEnDbUQMwhBKB0wHQ&amp;iact=mrc&amp;uact=8" TargetMode="External"/><Relationship Id="rId46" Type="http://schemas.openxmlformats.org/officeDocument/2006/relationships/hyperlink" Target="https://www.google.ru/imgres?imgurl=http://www.bockroir.by/wp-content/uploads/2016/07/Gimnastika-594x330.jpg&amp;imgrefurl=http://www.bockroir.by/artikuljacionnaja-gimnastika/&amp;docid=TqYcbwjFGJFDnM&amp;tbnid=ZKlgq3dPxvK0vM:&amp;w=594&amp;h=330&amp;client=opera&amp;bih=843&amp;biw=1271&amp;ved=0ahUKEwim27G_49XPAhXFjiwKHZEnDbUQMwhFKCEwIQ&amp;iact=mrc&amp;uact=8" TargetMode="External"/><Relationship Id="rId59" Type="http://schemas.openxmlformats.org/officeDocument/2006/relationships/image" Target="../media/image21.jpeg"/><Relationship Id="rId67" Type="http://schemas.openxmlformats.org/officeDocument/2006/relationships/image" Target="../media/image25.jpeg"/><Relationship Id="rId103" Type="http://schemas.openxmlformats.org/officeDocument/2006/relationships/hyperlink" Target="https://www.google.ru/imgres?imgurl=http://daunsindrom.ru/wp-content/uploads/2012/04/Artikulyatsionnaya-gimnastika-dlya-malyishey3i-300x211.jpg&amp;imgrefurl=http://daunsindrom.ru/obyichnyiedeti/artikulyatsionnaya-gimnastika-dlya-malyishey&amp;docid=sOkZkvng5gG3mM&amp;tbnid=hJmkUprqUhvpOM:&amp;w=300&amp;h=211&amp;client=opera&amp;bih=843&amp;biw=1271&amp;ved=0ahUKEwim27G_49XPAhXFjiwKHZEnDbUQMwhuKEowSg&amp;iact=mrc&amp;uact=8" TargetMode="External"/><Relationship Id="rId108" Type="http://schemas.openxmlformats.org/officeDocument/2006/relationships/hyperlink" Target="https://www.google.ru/imgres?imgurl=http://static1.gophotoweb.com/u789/1358/blog/1432668/204624/1161402/1000-c139aee1d761740b8964edf238d31b77.jpg&amp;imgrefurl=http://www.birzhanova.ru/vmeste-s-detmi/artikuljatsionnaja-gimnastika&amp;docid=-vqhNCiVNjlEYM&amp;tbnid=J0Li6uJ8N58RSM:&amp;w=640&amp;h=640&amp;client=opera&amp;bih=843&amp;biw=1271&amp;ved=0ahUKEwim27G_49XPAhXFjiwKHZEnDbUQMwhzKE8wTw&amp;iact=mrc&amp;uact=8" TargetMode="External"/><Relationship Id="rId116" Type="http://schemas.openxmlformats.org/officeDocument/2006/relationships/hyperlink" Target="https://www.google.ru/imgres?imgurl=http://images.myshared.ru/358474/slide_3.jpg&amp;imgrefurl=http://www.myshared.ru/slide/358474/&amp;docid=aG_tyIq17KniuM&amp;tbnid=6qegUrS2910IHM:&amp;w=800&amp;h=1067&amp;client=opera&amp;bih=843&amp;biw=1271&amp;ved=0ahUKEwim27G_49XPAhXFjiwKHZEnDbUQMwh7KFcwVw&amp;iact=mrc&amp;uact=8" TargetMode="External"/><Relationship Id="rId124" Type="http://schemas.openxmlformats.org/officeDocument/2006/relationships/hyperlink" Target="https://www.google.ru/imgres?imgurl=http://img-fotki.yandex.ru/get/9261/115808040.1d/0_bda29_bdbec166_L.jpg&amp;imgrefurl=http://ozdetsad11.narod.ru/sovety_roditelyam/index.htm&amp;docid=HaHanFVNe0roOM&amp;tbnid=Vk8RxYz0M9X5qM:&amp;w=500&amp;h=375&amp;client=opera&amp;bih=843&amp;biw=1271&amp;ved=0ahUKEwim27G_49XPAhXFjiwKHZEnDbUQMwiDAShfMF8&amp;iact=mrc&amp;uact=8" TargetMode="External"/><Relationship Id="rId129" Type="http://schemas.openxmlformats.org/officeDocument/2006/relationships/image" Target="../media/image32.jpeg"/><Relationship Id="rId20" Type="http://schemas.openxmlformats.org/officeDocument/2006/relationships/hyperlink" Target="https://www.google.ru/imgres?imgurl=http://dou24.ru/mkdou9/images/stories/kartinki/32.jpg&amp;imgrefurl=http://dou24.ru/mkdou9/index.php/2011-03-17-05-31-42/26-2011-02-01-05-56-39/2012-12-05-03-50-57/116-2012-12-05-04-01-46&amp;docid=wLXfI9IcT1qD0M&amp;tbnid=eL551ZHMUSjAjM:&amp;w=559&amp;h=816&amp;client=opera&amp;bih=843&amp;biw=1271&amp;ved=0ahUKEwim27G_49XPAhXFjiwKHZEnDbUQMwguKBIwEg&amp;iact=mrc&amp;uact=8" TargetMode="External"/><Relationship Id="rId41" Type="http://schemas.openxmlformats.org/officeDocument/2006/relationships/image" Target="../media/image12.jpeg"/><Relationship Id="rId54" Type="http://schemas.openxmlformats.org/officeDocument/2006/relationships/hyperlink" Target="https://www.google.ru/imgres?imgurl=https://i.ytimg.com/vi/7U2iZuJGBF8/maxresdefault.jpg&amp;imgrefurl=https://www.youtube.com/watch?v=7U2iZuJGBF8&amp;docid=jK86yB9zQePp9M&amp;tbnid=PG9ONKkAzC4WdM:&amp;w=1920&amp;h=1080&amp;client=opera&amp;bih=843&amp;biw=1271&amp;ved=0ahUKEwim27G_49XPAhXFjiwKHZEnDbUQMwhJKCUwJQ&amp;iact=mrc&amp;uact=8" TargetMode="External"/><Relationship Id="rId62" Type="http://schemas.openxmlformats.org/officeDocument/2006/relationships/hyperlink" Target="https://www.google.ru/imgres?imgurl=http://www.maam.ru/upload/blogs/detsad-42159-1413726179.jpg&amp;imgrefurl=http://www.maam.ru/detskijsad/logopedicheskii-seminar-praktikum-dlja-roditelei-artikuljacionaja-gimnastika-osnova-krasivoi-pravilnoi-rechi-rebenka.html&amp;docid=6zGgRcgBtsc0sM&amp;tbnid=xYUaItD2Laoj-M:&amp;w=558&amp;h=418&amp;client=opera&amp;bih=843&amp;biw=1271&amp;ved=0ahUKEwim27G_49XPAhXFjiwKHZEnDbUQMwhNKCkwKQ&amp;iact=mrc&amp;uact=8" TargetMode="External"/><Relationship Id="rId70" Type="http://schemas.openxmlformats.org/officeDocument/2006/relationships/hyperlink" Target="https://www.google.ru/imgres?imgurl=http://images.myshared.ru/983187/slide_17.jpg&amp;imgrefurl=http://www.myshared.ru/slide/983187/&amp;docid=_dzK4Fm3ujXVvM&amp;tbnid=HgNUPiNUyNWgvM:&amp;w=800&amp;h=600&amp;client=opera&amp;bih=843&amp;biw=1271&amp;ved=0ahUKEwim27G_49XPAhXFjiwKHZEnDbUQMwhRKC0wLQ&amp;iact=mrc&amp;uact=8" TargetMode="External"/><Relationship Id="rId75" Type="http://schemas.openxmlformats.org/officeDocument/2006/relationships/image" Target="../media/image29.jpeg"/><Relationship Id="rId83" Type="http://schemas.openxmlformats.org/officeDocument/2006/relationships/hyperlink" Target="https://www.google.ru/imgres?imgurl=http://3.bp.blogspot.com/-Rszij51k_Cc/UrBB8yyTr0I/AAAAAAAAAlY/Ccl6yo2hPgY/s1600/%D0%B2%D0%B2%D0%B5%D1%80%D1%85.jpg&amp;imgrefurl=http://roveshic.blogspot.com/p/blog-page_7232.html&amp;docid=K8_UHs0b_onNQM&amp;tbnid=zan5llk0t0DbSM:&amp;w=979&amp;h=1346&amp;client=opera&amp;bih=843&amp;biw=1271&amp;ved=0ahUKEwim27G_49XPAhXFjiwKHZEnDbUQMwhaKDYwNg&amp;iact=mrc&amp;uact=8" TargetMode="External"/><Relationship Id="rId88" Type="http://schemas.openxmlformats.org/officeDocument/2006/relationships/hyperlink" Target="https://www.google.ru/imgres?imgurl=http://eco-mir.org/sites/default/files/%D0%9C%D0%BE%D0%B8%20%D1%84%D0%BE%D1%82%D0%BE%20-%20844/%D0%A4%D0%BE%D1%82%D0%BE%20%D0%B2%20%D0%BD%D0%BE%D0%B2%D0%BE%D1%81%D1%82%D1%8F%D1%85/5808-11229.jpg&amp;imgrefurl=http://eco-mir.org/ru/node/5808&amp;docid=G5p4Z9809dJIGM&amp;tbnid=L5LFr8BtrnuFKM:&amp;w=1122&amp;h=720&amp;itg=1&amp;client=opera&amp;bih=843&amp;biw=1271&amp;ved=0ahUKEwim27G_49XPAhXFjiwKHZEnDbUQMwhfKDswOw&amp;iact=mrc&amp;uact=8" TargetMode="External"/><Relationship Id="rId91" Type="http://schemas.openxmlformats.org/officeDocument/2006/relationships/hyperlink" Target="https://www.google.ru/imgres?imgurl=http://images.myshared.ru/967528/slide_2.jpg&amp;imgrefurl=http://www.myshared.ru/slide/967528/&amp;docid=HTKUmGlbKmfLlM&amp;tbnid=-8GSRYhMrv5ONM:&amp;w=800&amp;h=600&amp;client=opera&amp;bih=843&amp;biw=1271&amp;ved=0ahUKEwim27G_49XPAhXFjiwKHZEnDbUQMwhiKD4wPg&amp;iact=mrc&amp;uact=8" TargetMode="External"/><Relationship Id="rId96" Type="http://schemas.openxmlformats.org/officeDocument/2006/relationships/hyperlink" Target="https://www.google.ru/imgres?imgurl=http://2.bp.blogspot.com/-I2aLYXGqO1Y/Uw9lxTjp5-I/AAAAAAAABuw/snyYPneOeyc/s1600/1111.jpg&amp;imgrefurl=http://zvuk66.blogspot.com/p/blog-page_27.html&amp;docid=-ByBBRnvDTpszM&amp;tbnid=5-2HyH-QE1MN5M:&amp;w=744&amp;h=1024&amp;client=opera&amp;bih=843&amp;biw=1271&amp;ved=0ahUKEwim27G_49XPAhXFjiwKHZEnDbUQMwhnKEMwQw&amp;iact=mrc&amp;uact=8" TargetMode="External"/><Relationship Id="rId111" Type="http://schemas.openxmlformats.org/officeDocument/2006/relationships/hyperlink" Target="https://www.google.ru/imgres?imgurl=http://bezsoski.ru/wp-content/uploads/2015/06/art-gimnastika.jpg&amp;imgrefurl=http://bezsoski.ru/artikulyacionnaya-gimnastika-dlya-malyshej/&amp;docid=wzJJmIOL8NP48M&amp;tbnid=YGwrqPRfG4mlEM:&amp;w=400&amp;h=305&amp;client=opera&amp;bih=843&amp;biw=1271&amp;ved=0ahUKEwim27G_49XPAhXFjiwKHZEnDbUQMwh2KFIwUg&amp;iact=mrc&amp;uact=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ru/imgres?imgurl=https://1.bp.blogspot.com/-W-3X1lTKLtk/VPSrZkh07yI/AAAAAAAAEQE/4OcPTIZsm1A/s1600/ng.jpg&amp;imgrefurl=http://rezecvetik.blogspot.com/p/blog-page_18.html&amp;docid=Uqd732hBfzU_DM&amp;tbnid=nV7-XRY3osbW8M:&amp;w=472&amp;h=492&amp;client=opera&amp;bih=843&amp;biw=1271&amp;ved=0ahUKEwim27G_49XPAhXFjiwKHZEnDbUQMwggKAQwBA&amp;iact=mrc&amp;uact=8" TargetMode="External"/><Relationship Id="rId15" Type="http://schemas.openxmlformats.org/officeDocument/2006/relationships/hyperlink" Target="https://www.google.ru/imgres?imgurl=http://azbukivediart.ru/wp-content/uploads/2015/11/a897792d2e474e88549af20e98b1db28.jpg&amp;imgrefurl=http://azbukivediart.ru/deti/artikyliacionnaia-gimnastika-dlia-rebenka-kartoteka-yprajneniia-i-otzyvy.html&amp;docid=EZcUW5aBaun4pM&amp;tbnid=oRdx7vW8VbZx8M:&amp;w=400&amp;h=265&amp;client=opera&amp;bih=843&amp;biw=1271&amp;ved=0ahUKEwim27G_49XPAhXFjiwKHZEnDbUQMwgpKA0wDQ&amp;iact=mrc&amp;uact=8" TargetMode="External"/><Relationship Id="rId23" Type="http://schemas.openxmlformats.org/officeDocument/2006/relationships/image" Target="../media/image3.jpeg"/><Relationship Id="rId28" Type="http://schemas.openxmlformats.org/officeDocument/2006/relationships/hyperlink" Target="https://www.google.ru/imgres?imgurl=http://1.bp.blogspot.com/-l4CsPXNls-A/Uw9hYBLnuoI/AAAAAAAABuQ/OpQd4NHDGrY/s1600/1277323181_4-copy.jpg&amp;imgrefurl=http://zvuk66.blogspot.com/p/blog-page_27.html&amp;docid=-ByBBRnvDTpszM&amp;tbnid=w_9lq-xaBj9NMM:&amp;w=1260&amp;h=1600&amp;client=opera&amp;bih=843&amp;biw=1271&amp;ved=0ahUKEwim27G_49XPAhXFjiwKHZEnDbUQMwg8KBgwGA&amp;iact=mrc&amp;uact=8" TargetMode="External"/><Relationship Id="rId36" Type="http://schemas.openxmlformats.org/officeDocument/2006/relationships/hyperlink" Target="https://www.google.ru/imgres?imgurl=http://images.myshared.ru/801180/slide_7.jpg&amp;imgrefurl=http://www.myshared.ru/slide/801180/&amp;docid=RhetA2YvDZmBoM&amp;tbnid=wXG-h6Q7FpvMVM:&amp;w=960&amp;h=720&amp;client=opera&amp;bih=843&amp;biw=1271&amp;ved=0ahUKEwim27G_49XPAhXFjiwKHZEnDbUQMwhAKBwwHA&amp;iact=mrc&amp;uact=8" TargetMode="External"/><Relationship Id="rId49" Type="http://schemas.openxmlformats.org/officeDocument/2006/relationships/image" Target="../media/image16.jpeg"/><Relationship Id="rId57" Type="http://schemas.openxmlformats.org/officeDocument/2006/relationships/image" Target="../media/image20.jpeg"/><Relationship Id="rId106" Type="http://schemas.openxmlformats.org/officeDocument/2006/relationships/hyperlink" Target="https://www.google.ru/imgres?imgurl=http://www.baby.ru/storage/a/5/6/2/328881.1269169577.jpeg&amp;imgrefurl=http://www.baby.ru/community/view/126532/forum/post/3707787/&amp;docid=B5vLONGmGTYFMM&amp;tbnid=ENzqdFU4ayvFuM:&amp;w=365&amp;h=243&amp;client=opera&amp;bih=843&amp;biw=1271&amp;ved=0ahUKEwim27G_49XPAhXFjiwKHZEnDbUQMwhxKE0wTQ&amp;iact=mrc&amp;uact=8" TargetMode="External"/><Relationship Id="rId114" Type="http://schemas.openxmlformats.org/officeDocument/2006/relationships/hyperlink" Target="https://www.google.ru/imgres?imgurl=http://static.wixstatic.com/media/dacda9_b5a926cd47e64b689fd823995da6a17c.jpg_srz_356_411_85_22_0.50_1.20_0.00_jpg_srz&amp;imgrefurl=http://ngorbunova.wix.com/logoped" TargetMode="External"/><Relationship Id="rId119" Type="http://schemas.openxmlformats.org/officeDocument/2006/relationships/hyperlink" Target="https://www.google.ru/imgres?imgurl=http://www.myshared.ru/thumbs/5/358484/big_thumb.jpg&amp;imgrefurl=http://www.myshared.ru/slide/973271/&amp;docid=wUhY9m-1J8DQyM&amp;tbnid=pXfcEDE_OQFwWM:&amp;w=450&amp;h=338&amp;client=opera&amp;bih=843&amp;biw=1271&amp;ved=0ahUKEwim27G_49XPAhXFjiwKHZEnDbUQMwh-KFowWg&amp;iact=mrc&amp;uact=8" TargetMode="External"/><Relationship Id="rId127" Type="http://schemas.openxmlformats.org/officeDocument/2006/relationships/hyperlink" Target="https://www.google.ru/imgres?imgurl=http://www.best-mother.ru/upload/articles/750.jpg&amp;imgrefurl=http://www.best-mother.ru/750_artikulyatsionnaya_gimnastika&amp;docid=kg7uo6Utd8GvQM&amp;tbnid=-7ZyQAs9SPHLOM:&amp;w=200&amp;h=266&amp;client=opera&amp;bih=843&amp;biw=1271&amp;ved=0ahUKEwim27G_49XPAhXFjiwKHZEnDbUQMwiGAShiMGI&amp;iact=mrc&amp;uact=8" TargetMode="External"/><Relationship Id="rId10" Type="http://schemas.openxmlformats.org/officeDocument/2006/relationships/hyperlink" Target="https://www.google.ru/imgres?imgurl=http://ds-39.dou.tomsk.ru/files/2012/02/Bezyimyannyiy114.png&amp;imgrefurl=http://ds-39.dou.tomsk.ru/roditelyam/sovetyi-logopeda/artikulyatsionnaya-gimnastika/&amp;docid=jebCHCLEw9Sv6M&amp;tbnid=CQHxBgYehOd7_M:&amp;w=596&amp;h=822&amp;client=opera&amp;bih=843&amp;biw=1271&amp;ved=0ahUKEwim27G_49XPAhXFjiwKHZEnDbUQMwgkKAgwCA&amp;iact=mrc&amp;uact=8" TargetMode="External"/><Relationship Id="rId31" Type="http://schemas.openxmlformats.org/officeDocument/2006/relationships/image" Target="../media/image7.jpeg"/><Relationship Id="rId44" Type="http://schemas.openxmlformats.org/officeDocument/2006/relationships/hyperlink" Target="https://www.google.ru/imgres?imgurl=http://lopsi.ru/wp-content/uploads/2016/08/%D0%91%D0%B5%D0%B7-1.png&amp;imgrefurl=http://lopsi.ru/2016/08/30/artikuljatornaya-gimnastika/&amp;docid=xgb42Y0D8txAAM&amp;tbnid=gTYBVvCNC_l6FM:&amp;w=653&amp;h=409&amp;client=opera&amp;bih=843&amp;biw=1271&amp;ved=0ahUKEwim27G_49XPAhXFjiwKHZEnDbUQMwhEKCAwIA&amp;iact=mrc&amp;uact=8" TargetMode="External"/><Relationship Id="rId52" Type="http://schemas.openxmlformats.org/officeDocument/2006/relationships/hyperlink" Target="https://www.google.ru/imgres?imgurl=http://4.bp.blogspot.com/-YXI33H3SeCY/TZx6LZPREgI/AAAAAAAACiU/w03AHnakteM/s1600/gimnastika3.jpg&amp;imgrefurl=http://rezecvetik.blogspot.com/p/blog-page_18.html&amp;docid=Uqd732hBfzU_DM&amp;tbnid=K_dxqz1nG4x9tM:&amp;w=571&amp;h=800&amp;client=opera&amp;bih=843&amp;biw=1271&amp;ved=0ahUKEwim27G_49XPAhXFjiwKHZEnDbUQMwhIKCQwJA&amp;iact=mrc&amp;uact=8" TargetMode="External"/><Relationship Id="rId60" Type="http://schemas.openxmlformats.org/officeDocument/2006/relationships/hyperlink" Target="https://www.google.ru/imgres?imgurl=http://images.myshared.ru/967528/slide_3.jpg&amp;imgrefurl=http://www.myshared.ru/slide/967528/&amp;docid=HTKUmGlbKmfLlM&amp;tbnid=iQD-axltbIUDgM:&amp;w=800&amp;h=600&amp;client=opera&amp;bih=843&amp;biw=1271&amp;ved=0ahUKEwim27G_49XPAhXFjiwKHZEnDbUQMwhMKCgwKA&amp;iact=mrc&amp;uact=8" TargetMode="External"/><Relationship Id="rId65" Type="http://schemas.openxmlformats.org/officeDocument/2006/relationships/image" Target="../media/image24.jpeg"/><Relationship Id="rId73" Type="http://schemas.openxmlformats.org/officeDocument/2006/relationships/image" Target="../media/image28.jpeg"/><Relationship Id="rId78" Type="http://schemas.openxmlformats.org/officeDocument/2006/relationships/hyperlink" Target="https://www.google.ru/imgres?imgurl=http://azbukivediart.ru/wp-content/uploads/2015/11/858e12eae62a663a7c0ec1db981b94d9.jpg&amp;imgrefurl=http://azbukivediart.ru/deti/artikyliacionnaia-gimnastika-dlia-rebenka-kartoteka-yprajneniia-i-otzyvy.html&amp;docid=EZcUW5aBaun4pM&amp;tbnid=GWKT77CEnp6llM:&amp;w=400&amp;h=266&amp;client=opera&amp;bih=843&amp;biw=1271&amp;ved=0ahUKEwim27G_49XPAhXFjiwKHZEnDbUQMwhVKDEwMQ&amp;iact=mrc&amp;uact=8" TargetMode="External"/><Relationship Id="rId81" Type="http://schemas.openxmlformats.org/officeDocument/2006/relationships/hyperlink" Target="https://www.google.ru/imgres?imgurl=http://www.children37.ru/2011/05/28/2.JPG&amp;imgrefurl=http://www.children37.ru/articles/logopedist/bibisheva-ol-ga-l-vovna/2011/04/13/-normal-0-false-false-2.html&amp;docid=TBHbvV_Vw_IKiM&amp;tbnid=2ICrmPAxrusswM:&amp;w=3072&amp;h=2304&amp;client=opera&amp;bih=843&amp;biw=1271&amp;ved=0ahUKEwim27G_49XPAhXFjiwKHZEnDbUQMwhYKDQwNA&amp;iact=mrc&amp;uact=8" TargetMode="External"/><Relationship Id="rId86" Type="http://schemas.openxmlformats.org/officeDocument/2006/relationships/hyperlink" Target="https://www.google.ru/imgres?imgurl=http://szabotoi.ru/assets/images/resources/132/290x/thumb-800x600-10-w.jpg&amp;imgrefurl=http://szabotoi.ru/razvitie-sposobnostey/artikulyacionnaya-gimnastika-dlya-detey&amp;docid=v9syA2iotDxQTM&amp;tbnid=KATLFyWa7-woZM:&amp;w=290&amp;h=217&amp;client=opera&amp;bih=843&amp;biw=1271&amp;ved=0ahUKEwim27G_49XPAhXFjiwKHZEnDbUQMwhdKDkwOQ&amp;iact=mrc&amp;uact=8" TargetMode="External"/><Relationship Id="rId94" Type="http://schemas.openxmlformats.org/officeDocument/2006/relationships/hyperlink" Target="https://www.google.ru/imgres?imgurl=http://razvitiedetei.info/wp-content/uploads/2014/05/artikulycionnay-gimnastika-236x300.jpg&amp;imgrefurl=http://razvitiedetei.info/razvitie-rebenka-ot-1-3-let/artikulyacionnaya-gimnastika-dlya-detej.html&amp;docid=WcUB4xRCPxRycM&amp;tbnid=rckPESBMPwu8nM:&amp;w=236&amp;h=300&amp;client=opera&amp;bih=843&amp;biw=1271&amp;ved=0ahUKEwim27G_49XPAhXFjiwKHZEnDbUQMwhlKEEwQQ&amp;iact=mrc&amp;uact=8" TargetMode="External"/><Relationship Id="rId99" Type="http://schemas.openxmlformats.org/officeDocument/2006/relationships/hyperlink" Target="https://www.google.ru/imgres?imgurl=http://images.myshared.ru/1047574/slide_4.jpg&amp;imgrefurl=http://www.myshared.ru/slide/1047574/&amp;docid=jKKVQ6djAhy9nM&amp;tbnid=Xrl6-R98x0z9cM:&amp;w=720&amp;h=960&amp;client=opera&amp;bih=843&amp;biw=1271&amp;ved=0ahUKEwim27G_49XPAhXFjiwKHZEnDbUQMwhqKEYwRg&amp;iact=mrc&amp;uact=8" TargetMode="External"/><Relationship Id="rId101" Type="http://schemas.openxmlformats.org/officeDocument/2006/relationships/hyperlink" Target="https://www.google.ru/imgres?imgurl=http://baragozik.ru/wp-content/uploads/2016/03/%D0%BD%D0%B5%D0%BE%D0%BF%D0%BB%D0%BE%D1%873-1024x683.jpg&amp;imgrefurl=http://baragozik.ru/razvivaemsya-i-uchim/kak-pomoch-rebenku-2-3-nachat-govorit-uprazhneniya-artikulyacionnaya-gimnastika-igry-sovety-specialistov.html&amp;docid=CJKZmIlqs2GqAM&amp;tbnid=AkwRNVy5AK5ObM:&amp;w=1024&amp;h=683&amp;client=opera&amp;bih=843&amp;biw=1271&amp;ved=0ahUKEwim27G_49XPAhXFjiwKHZEnDbUQMwhsKEgwSA&amp;iact=mrc&amp;uact=8" TargetMode="External"/><Relationship Id="rId122" Type="http://schemas.openxmlformats.org/officeDocument/2006/relationships/hyperlink" Target="https://www.google.ru/imgres?imgurl=http://2.bp.blogspot.com/-9cJdSdPlJik/UrA_xemoYEI/AAAAAAAAAk0/_AGHA2T_Kbs/s1600/03%D0%B0%D1%80%D1%82.jpg&amp;imgrefurl=http://roveshic.blogspot.com/p/blog-page_7232.html&amp;docid=K8_UHs0b_onNQM&amp;tbnid=bfbJ7SzhlqMfWM:&amp;w=1022&amp;h=1405&amp;client=opera&amp;bih=843&amp;biw=1271&amp;ved=0ahUKEwim27G_49XPAhXFjiwKHZEnDbUQMwiBAShdMF0&amp;iact=mrc&amp;uact=8" TargetMode="External"/><Relationship Id="rId4" Type="http://schemas.openxmlformats.org/officeDocument/2006/relationships/hyperlink" Target="https://www.google.ru/imgres?imgurl=http://images.myshared.ru/983187/slide_8.jpg&amp;imgrefurl=http://www.myshared.ru/slide/983187/&amp;docid=_dzK4Fm3ujXVvM&amp;tbnid=kNUP9rNvzRTgWM:&amp;w=800&amp;h=600&amp;client=opera&amp;bih=843&amp;biw=1271&amp;ved=0ahUKEwim27G_49XPAhXFjiwKHZEnDbUQMwgeKAIwAg&amp;iact=mrc&amp;uact=8" TargetMode="External"/><Relationship Id="rId9" Type="http://schemas.openxmlformats.org/officeDocument/2006/relationships/hyperlink" Target="https://www.google.ru/imgres?imgurl=http://www.kinderhouse.ru/uploads/posts/2015-02/1424776452_agimnastika4-800.jpg&amp;imgrefurl=http://www.kinderhouse.ru/4051-artikulyacionnaya-gimnastika-dlya-detey-put-k-razvitiyu-rebenka.html&amp;docid=U5d3OZmOqBgUOM&amp;tbnid=dc8Yx5EF750SkM:&amp;w=800&amp;h=1121&amp;client=opera&amp;bih=843&amp;biw=1271&amp;ved=0ahUKEwim27G_49XPAhXFjiwKHZEnDbUQMwgjKAcwBw&amp;iact=mrc&amp;uact=8" TargetMode="External"/><Relationship Id="rId13" Type="http://schemas.openxmlformats.org/officeDocument/2006/relationships/hyperlink" Target="https://www.google.ru/imgres?imgurl=http://kladraz.ru/upload/blogs/10401_81b15ab12074ffb4e6f0c154657730ff.jpg&amp;imgrefurl=http://kladraz.ru/blogs/irina-genadevna-sadchikova/artikuljacionaja-gimnastika.html&amp;docid=C02jpbHPaFBwdM&amp;tbnid=U88x45qeRGK90M:&amp;w=628&amp;h=471&amp;client=opera&amp;bih=843&amp;biw=1271&amp;ved=0ahUKEwim27G_49XPAhXFjiwKHZEnDbUQMwgnKAswCw&amp;iact=mrc&amp;uact=8" TargetMode="External"/><Relationship Id="rId18" Type="http://schemas.openxmlformats.org/officeDocument/2006/relationships/hyperlink" Target="https://www.google.ru/imgres?imgurl=http://kotikit.ru/wp-content/uploads/2011/10/rech_gimnastika.jpg&amp;imgrefurl=http://kotikit.ru/qanda/artikulyacionnaya-gimnastika-pravila-provedeniya/&amp;docid=EHt82ArgRgQhRM&amp;tbnid=NIqb9d5du-TLxM:&amp;w=406&amp;h=289&amp;client=opera&amp;bih=843&amp;biw=1271&amp;ved=0ahUKEwim27G_49XPAhXFjiwKHZEnDbUQMwgsKBAwEA&amp;iact=mrc&amp;uact=8" TargetMode="External"/><Relationship Id="rId39" Type="http://schemas.openxmlformats.org/officeDocument/2006/relationships/image" Target="../media/image11.jpeg"/><Relationship Id="rId109" Type="http://schemas.openxmlformats.org/officeDocument/2006/relationships/hyperlink" Target="https://www.google.ru/imgres?imgurl=http://cs5182.userapi.com/u12979769/151049632/x_03f3873e.jpg&amp;imgrefurl=http://www.liveinternet.ru/tags/%E0%F0%F2%E8%EA%F3%EB%FF%F6%E8%EE%ED%ED%E0%FF+%E3%E8%EC%ED%E0%F1%F2%E8%EA%E0+%CD.%C2.%CD%E8%F9%E5%E2%E0/&amp;docid=5TWR37CMapKv9M&amp;tbnid=GVDaqviV0CzqQM:&amp;w=387&amp;h=604&amp;client=opera&amp;bih=843&amp;biw=1271&amp;ved=0ahUKEwim27G_49XPAhXFjiwKHZEnDbUQMwh0KFAwUA&amp;iact=mrc&amp;uact=8" TargetMode="External"/><Relationship Id="rId34" Type="http://schemas.openxmlformats.org/officeDocument/2006/relationships/hyperlink" Target="https://www.google.ru/imgres?imgurl=https://i.ytimg.com/vi/cXf9JYM8z5Q/maxresdefault.jpg&amp;imgrefurl=https://www.youtube.com/watch?v=cXf9JYM8z5Q&amp;docid=TKukr8rItiaV6M&amp;tbnid=EHS-1Pe5l_nP4M:&amp;w=1280&amp;h=720&amp;itg=1&amp;client=opera&amp;bih=843&amp;biw=1271&amp;ved=0ahUKEwim27G_49XPAhXFjiwKHZEnDbUQMwg_KBswGw&amp;iact=mrc&amp;uact=8" TargetMode="External"/><Relationship Id="rId50" Type="http://schemas.openxmlformats.org/officeDocument/2006/relationships/hyperlink" Target="https://www.google.ru/imgres?imgurl=http://images.myshared.ru/935433/slide_4.jpg&amp;imgrefurl=http://www.myshared.ru/slide/935433/&amp;docid=BLbVYuusaXpSAM&amp;tbnid=U1-7zh8O2NMuTM:&amp;w=960&amp;h=720&amp;client=opera&amp;bih=843&amp;biw=1271&amp;ved=0ahUKEwim27G_49XPAhXFjiwKHZEnDbUQMwhHKCMwIw&amp;iact=mrc&amp;uact=8" TargetMode="External"/><Relationship Id="rId55" Type="http://schemas.openxmlformats.org/officeDocument/2006/relationships/image" Target="../media/image19.jpeg"/><Relationship Id="rId76" Type="http://schemas.openxmlformats.org/officeDocument/2006/relationships/hyperlink" Target="https://www.google.ru/imgres?imgurl=http://images.myshared.ru/880912/slide_5.jpg&amp;imgrefurl=http://www.myshared.ru/slide/880912/&amp;docid=0ZMh1pr2tM7ffM&amp;tbnid=A07vdkLsS0TkkM:&amp;w=960&amp;h=720&amp;client=opera&amp;bih=843&amp;biw=1271&amp;ved=0ahUKEwim27G_49XPAhXFjiwKHZEnDbUQMwhUKDAwMA&amp;iact=mrc&amp;uact=8" TargetMode="External"/><Relationship Id="rId97" Type="http://schemas.openxmlformats.org/officeDocument/2006/relationships/hyperlink" Target="https://www.google.ru/imgres?imgurl=http://2.bp.blogspot.com/-qzY7VrFfL9A/UrA-0uOKouI/AAAAAAAAAkk/y8wdTuIFJRA/s1600/01%D0%B0%D1%80%D1%82.jpg&amp;imgrefurl=http://roveshic.blogspot.com/p/blog-page_7232.html&amp;docid=K8_UHs0b_onNQM&amp;tbnid=Q9V-iLoUPUK7CM:&amp;w=943&amp;h=1297&amp;client=opera&amp;bih=843&amp;biw=1271&amp;ved=0ahUKEwim27G_49XPAhXFjiwKHZEnDbUQMwhoKEQwRA&amp;iact=mrc&amp;uact=8" TargetMode="External"/><Relationship Id="rId104" Type="http://schemas.openxmlformats.org/officeDocument/2006/relationships/hyperlink" Target="https://www.google.ru/imgres?imgurl=http://images.myshared.ru/972029/slide_6.jpg&amp;imgrefurl=http://www.myshared.ru/slide/972029/&amp;docid=Az1xlZ5HWlS3uM&amp;tbnid=YnffrDwjAZiBYM:&amp;w=800&amp;h=600&amp;client=opera&amp;bih=843&amp;biw=1271&amp;ved=0ahUKEwim27G_49XPAhXFjiwKHZEnDbUQMwhvKEswSw&amp;iact=mrc&amp;uact=8" TargetMode="External"/><Relationship Id="rId120" Type="http://schemas.openxmlformats.org/officeDocument/2006/relationships/hyperlink" Target="https://www.google.ru/imgres?imgurl=http://globuss24.ru/web/userfiles/image/doc/hello_html_m44ce181.jpg&amp;imgrefurl=http://globuss24.ru/doc/konspekt-uroka-na-temu-zachem-nuzhna-artikulyatsionnaya-gimnastika-i-kak-eio-vipolnyaty-pravilyno&amp;docid=1ekblO6xPbcceM&amp;tbnid=oJD_2rqmO6HfTM:&amp;w=477&amp;h=358&amp;client=opera&amp;bih=843&amp;biw=1271&amp;ved=0ahUKEwim27G_49XPAhXFjiwKHZEnDbUQMwh_KFswWw&amp;iact=mrc&amp;uact=8" TargetMode="External"/><Relationship Id="rId125" Type="http://schemas.openxmlformats.org/officeDocument/2006/relationships/hyperlink" Target="https://www.google.ru/imgres?imgurl=http://s1.studydoc.ru/store/data/003968194_1-164cd6cb967405c11abd039dc879eb0a-260x520.png&amp;imgrefurl=http://studydoc.ru/doc/3708920/dlya--togo---chtoby--rebenok--pravil._no-...-delat._---artiku...&amp;docid=0PHGYZeK_e199M&amp;tbnid=EfVOtC3me_oIXM:&amp;w=260&amp;h=367&amp;itg=1&amp;client=opera&amp;bih=843&amp;biw=1271&amp;ved=0ahUKEwim27G_49XPAhXFjiwKHZEnDbUQMwiEAShgMGA&amp;iact=mrc&amp;uact=8" TargetMode="External"/><Relationship Id="rId7" Type="http://schemas.openxmlformats.org/officeDocument/2006/relationships/hyperlink" Target="https://www.google.ru/imgres?imgurl=http://sadik136.org.ru/images/stories/img/logoped/logoped001.jpg&amp;imgrefurl=http://sadik136.org.ru/stranichka-logopeda/artikulyatsionnaya-gimnastika-dlya-malishey&amp;docid=I1-G7yFK6UtssM&amp;tbnid=RHtEAEOzXLwedM:&amp;w=576&amp;h=800&amp;client=opera&amp;bih=843&amp;biw=1271&amp;ved=0ahUKEwim27G_49XPAhXFjiwKHZEnDbUQMwghKAUwBQ&amp;iact=mrc&amp;uact=8" TargetMode="External"/><Relationship Id="rId71" Type="http://schemas.openxmlformats.org/officeDocument/2006/relationships/image" Target="../media/image27.jpeg"/><Relationship Id="rId92" Type="http://schemas.openxmlformats.org/officeDocument/2006/relationships/hyperlink" Target="https://www.google.ru/imgres?imgurl=http://agushkin.ru/wp-content/uploads/2015/08/artikulyacionnaya-gimnastika-dlya-detej2.jpg&amp;imgrefurl=http://agushkin.ru/razvitie/fizicheskoe/artikulyacionnaya-gimnastika-dlya-detej.html&amp;docid=lUjNa10Dh3yDXM&amp;tbnid=46BIhbe6HxMCjM:&amp;w=500&amp;h=340&amp;client=opera&amp;bih=843&amp;biw=1271&amp;ved=0ahUKEwim27G_49XPAhXFjiwKHZEnDbUQMwhjKD8wPw&amp;iact=mrc&amp;uact=8" TargetMode="External"/><Relationship Id="rId2" Type="http://schemas.openxmlformats.org/officeDocument/2006/relationships/hyperlink" Target="https://www.google.ru/imgres?imgurl=http://3.bp.blogspot.com/-Ix_NYsKRsPo/TZx5fzGaxrI/AAAAAAAACiM/GBnPtrpbF_s/s1600/gimnastika4.jpg&amp;imgrefurl=http://rezecvetik.blogspot.com/p/blog-page_18.html&amp;docid=Uqd732hBfzU_DM&amp;tbnid=l572JHlMATIYxM:&amp;w=571&amp;h=800&amp;client=opera&amp;bih=843&amp;biw=1271&amp;ved=0ahUKEwim27G_49XPAhXFjiwKHZEnDbUQMwgcKAAwAA&amp;iact=mrc&amp;uact=8" TargetMode="External"/><Relationship Id="rId29" Type="http://schemas.openxmlformats.org/officeDocument/2006/relationships/image" Target="../media/image6.jpeg"/><Relationship Id="rId24" Type="http://schemas.openxmlformats.org/officeDocument/2006/relationships/hyperlink" Target="https://www.google.ru/imgres?imgurl=http://img1.liveinternet.ru/images/attach/c/6/93/571/93571711_16.jpg&amp;imgrefurl=http://semeynaya.ru/article/artikulyacionnaya-gimnastika-vazhneyshiy-etap-v-podgotovke-k-postanovke-lyubogo-zvuka&amp;docid=hIt67b4fMuhzkM&amp;tbnid=6dM3Ib0fMfxTEM:&amp;w=639&amp;h=428&amp;client=opera&amp;bih=843&amp;biw=1271&amp;ved=0ahUKEwim27G_49XPAhXFjiwKHZEnDbUQMwg6KBYwFg&amp;iact=mrc&amp;uact=8" TargetMode="External"/><Relationship Id="rId40" Type="http://schemas.openxmlformats.org/officeDocument/2006/relationships/hyperlink" Target="https://www.google.ru/imgres?imgurl=http://cs5182.userapi.com/u12979769/151049632/x_5b5dae77.jpg&amp;imgrefurl=http://www.liveinternet.ru/tags/%E0%F0%F2%E8%EA%F3%EB%FF%F6%E8%EE%ED%ED%E0%FF+%E3%E8%EC%ED%E0%F1%F2%E8%EA%E0+%CD.%C2.%CD%E8%F9%E5%E2%E0/&amp;docid=5TWR37CMapKv9M&amp;tbnid=s_N0hZR44g2wAM:&amp;w=426&amp;h=604&amp;client=opera&amp;bih=843&amp;biw=1271&amp;ved=0ahUKEwim27G_49XPAhXFjiwKHZEnDbUQMwhCKB4wHg&amp;iact=mrc&amp;uact=8" TargetMode="External"/><Relationship Id="rId45" Type="http://schemas.openxmlformats.org/officeDocument/2006/relationships/image" Target="../media/image14.jpeg"/><Relationship Id="rId66" Type="http://schemas.openxmlformats.org/officeDocument/2006/relationships/hyperlink" Target="https://www.google.ru/imgres?imgurl=http://img.7ya.ru/pub/img/2508/153517882.jpg&amp;imgrefurl=http://www.7ya.ru/article/Zaryadka-dlya-yazychka-artikulyacionnaya-i-dyhatelnaya-gimnastika-dlya-malyshej/&amp;docid=ktUAt78wWr927M&amp;tbnid=q1K86rR99Y1XSM:&amp;w=450&amp;h=299&amp;client=opera&amp;bih=843&amp;biw=1271&amp;ved=0ahUKEwim27G_49XPAhXFjiwKHZEnDbUQMwhPKCswKw&amp;iact=mrc&amp;uact=8" TargetMode="External"/><Relationship Id="rId87" Type="http://schemas.openxmlformats.org/officeDocument/2006/relationships/hyperlink" Target="https://www.google.ru/imgres?imgurl=http://www.solnet.ee/parents/pic/log_49-410-2.jpg&amp;imgrefurl=http://www.solnet.ee/parents/log_49.html&amp;docid=qryuV25R2Wmy0M&amp;tbnid=bfFBwqSqRCPNuM:&amp;w=410&amp;h=330&amp;client=opera&amp;bih=843&amp;biw=1271&amp;ved=0ahUKEwim27G_49XPAhXFjiwKHZEnDbUQMwheKDowOg&amp;iact=mrc&amp;uact=8" TargetMode="External"/><Relationship Id="rId110" Type="http://schemas.openxmlformats.org/officeDocument/2006/relationships/hyperlink" Target="https://www.google.ru/imgres?imgurl=http://stranadetstva.ru/preview/800/data/uploads/c346d1585d8e30d8a64a40eb70559627.jpg&amp;imgrefurl=http://stranadetstva.ru/znachenie-artikulyacionnoj-gimnastiki-dlya-detej-doshkolnogo-vozrasta&amp;docid=RcFGR-jg1cI_pM&amp;tbnid=5hPb4NmZOKfdzM:&amp;w=800&amp;h=540&amp;client=opera&amp;bih=843&amp;biw=1271&amp;ved=0ahUKEwim27G_49XPAhXFjiwKHZEnDbUQMwh1KFEwUQ&amp;iact=mrc&amp;uact=8" TargetMode="External"/><Relationship Id="rId115" Type="http://schemas.openxmlformats.org/officeDocument/2006/relationships/hyperlink" Target="https://www.google.ru/imgres?imgurl=http://wunderkind.su/wp-content/uploads/2016/01/gimnastika.jpg&amp;imgrefurl=http://wunderkind.su/artikulyacionnaya-gimnastika.html&amp;docid=URO_hOZU23fStM&amp;tbnid=18z9LojbghohIM:&amp;w=300&amp;h=225&amp;client=opera&amp;bih=843&amp;biw=1271&amp;ved=0ahUKEwim27G_49XPAhXFjiwKHZEnDbUQMwh6KFYwVg&amp;iact=mrc&amp;uact=8" TargetMode="External"/><Relationship Id="rId61" Type="http://schemas.openxmlformats.org/officeDocument/2006/relationships/image" Target="../media/image22.jpeg"/><Relationship Id="rId82" Type="http://schemas.openxmlformats.org/officeDocument/2006/relationships/hyperlink" Target="https://www.google.ru/imgres?imgurl=http://planetadetstva.net/wp-content/uploads/2014/04/prezentaciya-artikulyacionnaya-gimnastika-dlya-detej-doshkolnogo-vozrasta-skazka-pro-to-kak-yazychok-v-zoopark-xodil.jpg&amp;imgrefurl=http://planetadetstva.net/vospitatelam/mladshaya-gruppa/prezentaciya-artikulyacionnaya-gimnastika-dlya-detej-doshkolnogo-vozrasta-skazka-pro-to-kak-yazychok-v-zoopark-xodil.html&amp;docid=Yu6X6DWwVHSVwM&amp;tbnid=iNXxoS3lgZHUAM:&amp;w=454&amp;h=461&amp;client=opera&amp;bih=843&amp;biw=1271&amp;ved=0ahUKEwim27G_49XPAhXFjiwKHZEnDbUQMwhZKDUwNQ&amp;iact=mrc&amp;uact=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hyperlink" Target="https://www.google.ru/search?q=%D1%80%D0%B5%D0%B1%D0%B5%D0%BD%D0%BE%D0%BA+%D0%BB%D0%B5%D0%BF%D0%B8%D1%82&amp;newwindow=1&amp;client=opera&amp;hs=l34&amp;biw=1271&amp;bih=398&amp;tbm=isch&amp;imgil=fwKbFppZwdG-nM:;fAOu4AkBXleEtM;http://marta-club.ru/content/podgotovka-ruki-k-pismu&amp;source=iu&amp;pf=m&amp;fir=fwKbFppZwdG-nM:,fAOu4AkBXleEtM,_&amp;usg=__XcxMdtFDvb_gtPvrAFtgYjBaJBQ=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1340768"/>
            <a:ext cx="7181974" cy="2273895"/>
          </a:xfrm>
        </p:spPr>
        <p:txBody>
          <a:bodyPr/>
          <a:lstStyle/>
          <a:p>
            <a:r>
              <a:rPr lang="ru-RU" dirty="0" smtClean="0"/>
              <a:t>Роль семьи в речевом развитии ребенка 4-5 лет</a:t>
            </a:r>
            <a:endParaRPr lang="ru-RU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672" y="4653136"/>
            <a:ext cx="5640388" cy="1752600"/>
          </a:xfrm>
        </p:spPr>
        <p:txBody>
          <a:bodyPr/>
          <a:lstStyle/>
          <a:p>
            <a:r>
              <a:rPr lang="ru-RU" sz="20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Презентация для родителей.</a:t>
            </a:r>
          </a:p>
          <a:p>
            <a:r>
              <a:rPr lang="ru-RU" sz="20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Составитель: учитель-логопед </a:t>
            </a:r>
            <a:endParaRPr lang="ru-RU" sz="2000" dirty="0" smtClean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ru-RU" sz="20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Кудимова Светлана Александровна</a:t>
            </a:r>
            <a:r>
              <a:rPr lang="ru-RU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ru-RU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3068960"/>
            <a:ext cx="8229600" cy="3384376"/>
          </a:xfrm>
        </p:spPr>
        <p:txBody>
          <a:bodyPr/>
          <a:lstStyle/>
          <a:p>
            <a:pPr>
              <a:buFontTx/>
              <a:buNone/>
            </a:pPr>
            <a:endParaRPr lang="ru-RU" dirty="0"/>
          </a:p>
          <a:p>
            <a:pPr algn="ctr">
              <a:buFontTx/>
              <a:buNone/>
            </a:pPr>
            <a:r>
              <a:rPr lang="ru-RU" b="1" dirty="0" smtClean="0"/>
              <a:t>Чтение</a:t>
            </a:r>
            <a:r>
              <a:rPr lang="ru-RU" sz="2800" b="1" dirty="0" smtClean="0"/>
              <a:t> </a:t>
            </a:r>
            <a:r>
              <a:rPr lang="ru-RU" sz="2800" b="1" dirty="0"/>
              <a:t>сказок, </a:t>
            </a:r>
            <a:r>
              <a:rPr lang="ru-RU" sz="2800" b="1" dirty="0" smtClean="0"/>
              <a:t>стихотворений, </a:t>
            </a:r>
            <a:r>
              <a:rPr lang="ru-RU" sz="2800" b="1" dirty="0" err="1"/>
              <a:t>потешек</a:t>
            </a:r>
            <a:r>
              <a:rPr lang="ru-RU" sz="2800" b="1" dirty="0"/>
              <a:t>.</a:t>
            </a:r>
          </a:p>
          <a:p>
            <a:pPr>
              <a:buFontTx/>
              <a:buNone/>
            </a:pPr>
            <a:r>
              <a:rPr lang="ru-RU" sz="2800" dirty="0"/>
              <a:t>   Выбор литературы должен соответствовать возрасту и уровню развития ребенка, близок его жизненному опыту.</a:t>
            </a:r>
          </a:p>
          <a:p>
            <a:pPr>
              <a:buFontTx/>
              <a:buNone/>
            </a:pPr>
            <a:r>
              <a:rPr lang="ru-RU" sz="2800" dirty="0"/>
              <a:t>   Объясняйте значение незнакомых слов ребенку.</a:t>
            </a:r>
          </a:p>
          <a:p>
            <a:pPr>
              <a:buFontTx/>
              <a:buNone/>
            </a:pPr>
            <a:endParaRPr lang="ru-RU" sz="2800" dirty="0"/>
          </a:p>
          <a:p>
            <a:endParaRPr lang="ru-RU" sz="2800" dirty="0"/>
          </a:p>
        </p:txBody>
      </p:sp>
      <p:pic>
        <p:nvPicPr>
          <p:cNvPr id="24581" name="Picture 5" descr="Картинки по запросу ребенок с папой в лес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451" y="404813"/>
            <a:ext cx="3787082" cy="2520131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24583" name="Picture 7" descr="cevtmqsgzn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1967" y="404813"/>
            <a:ext cx="3675571" cy="2448123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892480" cy="5832648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Игры с ребенком хорошо развивают речь. В игре он не только пассивный слушатель, но ему приходится активно пользоваться речью.</a:t>
            </a:r>
            <a:r>
              <a:rPr lang="ru-RU" sz="2800" b="1" dirty="0" smtClean="0"/>
              <a:t> </a:t>
            </a:r>
            <a:endParaRPr lang="ru-RU" sz="2800" dirty="0" smtClean="0"/>
          </a:p>
          <a:p>
            <a:pPr>
              <a:buNone/>
            </a:pPr>
            <a:r>
              <a:rPr lang="ru-RU" sz="2400" b="1" dirty="0" smtClean="0"/>
              <a:t>1.ПОДБЕРИ ПРИЗНАК :</a:t>
            </a:r>
            <a:r>
              <a:rPr lang="ru-RU" sz="2400" dirty="0" smtClean="0"/>
              <a:t> учить согласовывать прилагательные с существительными. Куртка (какая?) – красная, теплая, зимняя. </a:t>
            </a:r>
          </a:p>
          <a:p>
            <a:pPr>
              <a:buNone/>
            </a:pPr>
            <a:r>
              <a:rPr lang="ru-RU" sz="2400" b="1" dirty="0" smtClean="0"/>
              <a:t>2.НАЗОВИ ЛАСКОВО:</a:t>
            </a:r>
            <a:r>
              <a:rPr lang="ru-RU" sz="2400" dirty="0" smtClean="0"/>
              <a:t> учить образовывать слова при помощи уменьшительно- ласкательных суффиксов. Шуба теплая - шубка тепленькая. Лиса хитрая – лисичка хитренькая</a:t>
            </a:r>
          </a:p>
          <a:p>
            <a:pPr>
              <a:buNone/>
            </a:pPr>
            <a:r>
              <a:rPr lang="ru-RU" sz="2400" b="1" dirty="0" smtClean="0"/>
              <a:t>3.ПОСЧИТАЙ:</a:t>
            </a:r>
            <a:r>
              <a:rPr lang="ru-RU" sz="2400" dirty="0" smtClean="0"/>
              <a:t> упражнять в согласовании существительных с числительными 1-2-5. Один мяч, два мяча, пять мячей.</a:t>
            </a:r>
          </a:p>
          <a:p>
            <a:pPr>
              <a:buNone/>
            </a:pPr>
            <a:r>
              <a:rPr lang="ru-RU" sz="2400" b="1" dirty="0" smtClean="0"/>
              <a:t>4.УЗНАЙ ПО ОПИСАНИЮ:</a:t>
            </a:r>
            <a:r>
              <a:rPr lang="ru-RU" sz="2400" dirty="0" smtClean="0"/>
              <a:t> учить составлять описательные загадки о ягодах, фруктах и т.д. «Овальный, твердый, желтый, кислый, кладут в чай» (Лимон).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692150"/>
            <a:ext cx="8374062" cy="553878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При общении с ребенком во время занятий, прогулок, чтения литературы не забывайте показывать детям </a:t>
            </a:r>
            <a:r>
              <a:rPr lang="ru-RU" b="1" dirty="0"/>
              <a:t>свой интерес </a:t>
            </a:r>
            <a:r>
              <a:rPr lang="ru-RU" dirty="0"/>
              <a:t>к совместной </a:t>
            </a:r>
            <a:r>
              <a:rPr lang="ru-RU" dirty="0" smtClean="0"/>
              <a:t>деятельности! </a:t>
            </a:r>
            <a:r>
              <a:rPr lang="ru-RU" b="1" dirty="0" smtClean="0"/>
              <a:t>Не </a:t>
            </a:r>
            <a:r>
              <a:rPr lang="ru-RU" b="1" dirty="0"/>
              <a:t>перебивайте </a:t>
            </a:r>
            <a:r>
              <a:rPr lang="ru-RU" dirty="0"/>
              <a:t>ребенка, </a:t>
            </a:r>
            <a:r>
              <a:rPr lang="ru-RU" b="1" dirty="0"/>
              <a:t>не отворачивайтесь </a:t>
            </a:r>
            <a:r>
              <a:rPr lang="ru-RU" dirty="0"/>
              <a:t>пока он не закончит рассказывать – другими словами, не дайте заподозрить, что вас мало интересует то, о чем он говорит.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/>
              <a:t>  </a:t>
            </a:r>
          </a:p>
          <a:p>
            <a:pPr>
              <a:lnSpc>
                <a:spcPct val="90000"/>
              </a:lnSpc>
            </a:pPr>
            <a:endParaRPr lang="ru-RU" sz="2800" dirty="0"/>
          </a:p>
        </p:txBody>
      </p:sp>
      <p:pic>
        <p:nvPicPr>
          <p:cNvPr id="25605" name="Picture 5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365104"/>
            <a:ext cx="3046483" cy="2286162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765175"/>
            <a:ext cx="8362950" cy="53657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      Если речь вашего ребенка не соответствует возрастным нормам,  следует вспомнить, как протекала беременность, роды ребенка, обратиться к врачам: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  - педиатру;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  - отоларингологу;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  - стоматологу;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  - неврологу.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       Не менее важно, как протекает речевое развитие ребенка в семье.</a:t>
            </a:r>
          </a:p>
          <a:p>
            <a:pPr>
              <a:lnSpc>
                <a:spcPct val="90000"/>
              </a:lnSpc>
            </a:pPr>
            <a:endParaRPr lang="ru-RU" dirty="0"/>
          </a:p>
        </p:txBody>
      </p:sp>
      <p:sp>
        <p:nvSpPr>
          <p:cNvPr id="20485" name="AutoShape 5" descr="Картинки по запросу ребенок у врача"/>
          <p:cNvSpPr>
            <a:spLocks noChangeAspect="1" noChangeArrowheads="1"/>
          </p:cNvSpPr>
          <p:nvPr/>
        </p:nvSpPr>
        <p:spPr bwMode="auto">
          <a:xfrm>
            <a:off x="6615113" y="3786188"/>
            <a:ext cx="1371600" cy="85725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0487" name="AutoShape 7" descr="Картинки по запросу ребенок у врача"/>
          <p:cNvSpPr>
            <a:spLocks noChangeAspect="1" noChangeArrowheads="1"/>
          </p:cNvSpPr>
          <p:nvPr/>
        </p:nvSpPr>
        <p:spPr bwMode="auto">
          <a:xfrm>
            <a:off x="6586538" y="3486150"/>
            <a:ext cx="1371600" cy="85725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pic>
        <p:nvPicPr>
          <p:cNvPr id="20489" name="Picture 9" descr="Картинки по запросу ребенок у врача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2781300"/>
            <a:ext cx="2705100" cy="1685925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476250"/>
            <a:ext cx="8301038" cy="58324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dirty="0"/>
              <a:t>В здоровом теле здоровый не только дух, но и  речь соответствует возрасту.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/>
              <a:t>Укрепление здоровья: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/>
              <a:t>- лечение у врача;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/>
              <a:t>- массаж;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/>
              <a:t>- занятия спортом (бассейн, бег…);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/>
              <a:t>- закаливание;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/>
              <a:t>- прогулки на свежем воздухе.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/>
              <a:t> </a:t>
            </a:r>
          </a:p>
          <a:p>
            <a:pPr>
              <a:lnSpc>
                <a:spcPct val="90000"/>
              </a:lnSpc>
            </a:pPr>
            <a:endParaRPr lang="ru-RU" sz="2800" dirty="0"/>
          </a:p>
        </p:txBody>
      </p:sp>
      <p:sp>
        <p:nvSpPr>
          <p:cNvPr id="21509" name="AutoShape 5" descr="Картинки по запросу ребенок на зарядке"/>
          <p:cNvSpPr>
            <a:spLocks noChangeAspect="1" noChangeArrowheads="1"/>
          </p:cNvSpPr>
          <p:nvPr/>
        </p:nvSpPr>
        <p:spPr bwMode="auto">
          <a:xfrm>
            <a:off x="-228600" y="1928813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1511" name="AutoShape 7" descr="Картинки по запросу дети на зарядке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1515" name="AutoShape 11" descr="Culture-Night1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pic>
        <p:nvPicPr>
          <p:cNvPr id="21517" name="Picture 13" descr="315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4437063"/>
            <a:ext cx="2838450" cy="1893887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21519" name="Picture 15" descr="9j63VXkKoCbkaIf1WmZ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5600" y="4437063"/>
            <a:ext cx="2881313" cy="1920875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2060848"/>
            <a:ext cx="7632848" cy="225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80000"/>
              </a:lnSpc>
            </a:pPr>
            <a:r>
              <a:rPr lang="ru-RU" sz="8800" b="1" dirty="0" smtClean="0">
                <a:solidFill>
                  <a:schemeClr val="accent2">
                    <a:lumMod val="25000"/>
                  </a:schemeClr>
                </a:solidFill>
              </a:rPr>
              <a:t>Спасибо за внимание!</a:t>
            </a:r>
            <a:endParaRPr lang="ru-RU" sz="8800" b="1" dirty="0">
              <a:solidFill>
                <a:schemeClr val="accent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Картинки по запросу фото дети 4-5 ле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4701393"/>
            <a:ext cx="3241200" cy="2156607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332657"/>
            <a:ext cx="8229600" cy="4896544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dirty="0"/>
              <a:t>        У </a:t>
            </a:r>
            <a:r>
              <a:rPr lang="ru-RU" sz="2800" dirty="0" smtClean="0"/>
              <a:t>детей </a:t>
            </a:r>
            <a:r>
              <a:rPr lang="ru-RU" sz="2800" b="1" dirty="0" smtClean="0"/>
              <a:t>5 лет </a:t>
            </a:r>
            <a:r>
              <a:rPr lang="ru-RU" sz="2800" dirty="0" smtClean="0"/>
              <a:t>отмечаются </a:t>
            </a:r>
            <a:r>
              <a:rPr lang="ru-RU" sz="2800" dirty="0"/>
              <a:t>значительные успехи в умственном и речевом развитии. </a:t>
            </a:r>
            <a:r>
              <a:rPr lang="ru-RU" sz="2800" dirty="0" smtClean="0"/>
              <a:t>Они </a:t>
            </a:r>
            <a:r>
              <a:rPr lang="ru-RU" sz="2800" dirty="0"/>
              <a:t>начинает выделять и называть  наиболее </a:t>
            </a:r>
            <a:r>
              <a:rPr lang="ru-RU" sz="2800" b="1" dirty="0"/>
              <a:t>существенные признаки и качества предметов</a:t>
            </a:r>
            <a:r>
              <a:rPr lang="ru-RU" sz="2800" dirty="0"/>
              <a:t>, устанавливать </a:t>
            </a:r>
            <a:r>
              <a:rPr lang="ru-RU" sz="2800" b="1" dirty="0"/>
              <a:t>простейшие связи </a:t>
            </a:r>
            <a:r>
              <a:rPr lang="ru-RU" sz="2800" dirty="0"/>
              <a:t>и точно отражать их в речи. Речь </a:t>
            </a:r>
            <a:r>
              <a:rPr lang="ru-RU" sz="2800" dirty="0" smtClean="0"/>
              <a:t>становится </a:t>
            </a:r>
            <a:r>
              <a:rPr lang="ru-RU" sz="2800" b="1" dirty="0"/>
              <a:t>разнообразней</a:t>
            </a:r>
            <a:r>
              <a:rPr lang="ru-RU" sz="2800" dirty="0"/>
              <a:t>, точнее и богаче по содержанию. Возрастает внимание к речи окружающих. Чем старше становится ребенок, тем большее влияние на его речевое развитие оказывает семейное и общественное воспитание.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95536" y="620688"/>
            <a:ext cx="8496944" cy="108012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Активный словарь ребенка увеличивается 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до 2500-3000 слов.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1835696" y="1916832"/>
            <a:ext cx="5688632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8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Используют  все части речи.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467544" y="2780928"/>
            <a:ext cx="8352928" cy="1800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8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Начинают активнее подбирать слова с противоположным (антонимы большой - маленький) и близким (синонимы – грустный, печальный) значением.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755576" y="4941168"/>
            <a:ext cx="8136904" cy="108012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8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Применяют обобщающие слова (мебель, одежда, животные…).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156575" cy="410398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/>
              <a:t>		В речи дети используют в основном простые распространенные предложения. </a:t>
            </a:r>
            <a:r>
              <a:rPr lang="ru-RU" dirty="0" smtClean="0"/>
              <a:t>В </a:t>
            </a:r>
            <a:r>
              <a:rPr lang="ru-RU" dirty="0"/>
              <a:t>этом возрасте допустимы некоторые ошибки в согласовании слов в предложениях, в структуре предложений.</a:t>
            </a:r>
          </a:p>
          <a:p>
            <a:pPr>
              <a:buFont typeface="Wingdings" pitchFamily="2" charset="2"/>
              <a:buNone/>
            </a:pPr>
            <a:r>
              <a:rPr lang="ru-RU" dirty="0"/>
              <a:t>		Главное направление в развитии </a:t>
            </a:r>
            <a:r>
              <a:rPr lang="ru-RU" dirty="0" smtClean="0"/>
              <a:t>речи– </a:t>
            </a:r>
            <a:r>
              <a:rPr lang="ru-RU" dirty="0"/>
              <a:t>освоение связной монологической речи.</a:t>
            </a:r>
          </a:p>
        </p:txBody>
      </p:sp>
      <p:pic>
        <p:nvPicPr>
          <p:cNvPr id="16389" name="Picture 5" descr="Картинки по запросу фото дети 4-5 ле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3276" y="4509120"/>
            <a:ext cx="3513272" cy="20882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60648"/>
            <a:ext cx="8301038" cy="6237287"/>
          </a:xfrm>
        </p:spPr>
        <p:txBody>
          <a:bodyPr/>
          <a:lstStyle/>
          <a:p>
            <a:pPr>
              <a:buNone/>
            </a:pPr>
            <a:r>
              <a:rPr lang="ru-RU" dirty="0"/>
              <a:t>		</a:t>
            </a:r>
            <a:r>
              <a:rPr lang="ru-RU" dirty="0" smtClean="0"/>
              <a:t>Достаточная </a:t>
            </a:r>
            <a:r>
              <a:rPr lang="ru-RU" dirty="0"/>
              <a:t>подвижность мышц артикуляционного аппарата дает возможность ребенку </a:t>
            </a:r>
            <a:r>
              <a:rPr lang="ru-RU" b="1" dirty="0"/>
              <a:t>осуществлять более точные движения </a:t>
            </a:r>
            <a:r>
              <a:rPr lang="ru-RU" dirty="0"/>
              <a:t>языком, губами , необходимые для произношения более сложных </a:t>
            </a:r>
            <a:r>
              <a:rPr lang="ru-RU" dirty="0" smtClean="0"/>
              <a:t>звуков - 	СВИСТЯЩИЕ – С, З, Ц; ШИПЯЩИЕ – Ш, Ж, Щ, Ч. </a:t>
            </a:r>
          </a:p>
          <a:p>
            <a:pPr>
              <a:buNone/>
            </a:pPr>
            <a:r>
              <a:rPr lang="ru-RU" dirty="0" smtClean="0"/>
              <a:t>    Полностью исчезает смягченное произношение согласных звуков. </a:t>
            </a:r>
          </a:p>
          <a:p>
            <a:pPr>
              <a:buNone/>
            </a:pPr>
            <a:r>
              <a:rPr lang="ru-RU" dirty="0" smtClean="0"/>
              <a:t>Слоговая структура может иногда быть нарушена в сложных и малознакомых словах.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/>
              <a:t>Примерные сроки усвоения звуков</a:t>
            </a:r>
          </a:p>
        </p:txBody>
      </p:sp>
      <p:graphicFrame>
        <p:nvGraphicFramePr>
          <p:cNvPr id="4117" name="Group 21"/>
          <p:cNvGraphicFramePr>
            <a:graphicFrameLocks noGrp="1"/>
          </p:cNvGraphicFramePr>
          <p:nvPr>
            <p:ph idx="1"/>
          </p:nvPr>
        </p:nvGraphicFramePr>
        <p:xfrm>
          <a:off x="395536" y="2060848"/>
          <a:ext cx="8229600" cy="3586932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13247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1-2 года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– 3 года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– 5 лет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– 6 лет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  О  Э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  Б  М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  Ы  У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  В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  Д  Н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  К  Х  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  З  Ц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  Ж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  Щ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765175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600" dirty="0"/>
              <a:t>     Развитию речи ребенка способствует проведение артикуляционной гимнастики дома.</a:t>
            </a:r>
          </a:p>
        </p:txBody>
      </p:sp>
      <p:sp>
        <p:nvSpPr>
          <p:cNvPr id="26630" name="AutoShape 6" descr="Картинки по запросу ребенок делает артикуляционную гимнастику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3856038" y="48895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31" name="AutoShape 7" descr="Картинки по запросу ребенок делает артикуляционную гимнастику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3856038" y="517842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32" name="AutoShape 8" descr="Картинки по запросу ребенок делает артикуляционную гимнастику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3856038" y="546735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33" name="AutoShape 9" descr="Картинки по запросу ребенок делает артикуляционную гимнастику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3856038" y="575627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34" name="AutoShape 10" descr="Картинки по запросу ребенок делает артикуляционную гимнастику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3856038" y="628967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35" name="AutoShape 11" descr="Картинки по запросу ребенок делает артикуляционную гимнастику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3856038" y="6578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36" name="AutoShape 12" descr="Картинки по запросу ребенок делает артикуляционную гимнастику">
            <a:hlinkClick r:id="rId8"/>
          </p:cNvPr>
          <p:cNvSpPr>
            <a:spLocks noChangeAspect="1" noChangeArrowheads="1"/>
          </p:cNvSpPr>
          <p:nvPr/>
        </p:nvSpPr>
        <p:spPr bwMode="auto">
          <a:xfrm>
            <a:off x="3856038" y="686752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37" name="AutoShape 13" descr="Картинки по запросу ребенок делает артикуляционную гимнастику">
            <a:hlinkClick r:id="rId9"/>
          </p:cNvPr>
          <p:cNvSpPr>
            <a:spLocks noChangeAspect="1" noChangeArrowheads="1"/>
          </p:cNvSpPr>
          <p:nvPr/>
        </p:nvSpPr>
        <p:spPr bwMode="auto">
          <a:xfrm>
            <a:off x="3856038" y="715645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38" name="AutoShape 14" descr="Картинки по запросу ребенок делает артикуляционную гимнастику">
            <a:hlinkClick r:id="rId10"/>
          </p:cNvPr>
          <p:cNvSpPr>
            <a:spLocks noChangeAspect="1" noChangeArrowheads="1"/>
          </p:cNvSpPr>
          <p:nvPr/>
        </p:nvSpPr>
        <p:spPr bwMode="auto">
          <a:xfrm>
            <a:off x="3856038" y="744537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39" name="AutoShape 15" descr="Картинки по запросу ребенок делает артикуляционную гимнастику">
            <a:hlinkClick r:id="rId11"/>
          </p:cNvPr>
          <p:cNvSpPr>
            <a:spLocks noChangeAspect="1" noChangeArrowheads="1"/>
          </p:cNvSpPr>
          <p:nvPr/>
        </p:nvSpPr>
        <p:spPr bwMode="auto">
          <a:xfrm>
            <a:off x="3856038" y="77343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40" name="AutoShape 16" descr="Картинки по запросу ребенок делает артикуляционную гимнастику">
            <a:hlinkClick r:id="rId12"/>
          </p:cNvPr>
          <p:cNvSpPr>
            <a:spLocks noChangeAspect="1" noChangeArrowheads="1"/>
          </p:cNvSpPr>
          <p:nvPr/>
        </p:nvSpPr>
        <p:spPr bwMode="auto">
          <a:xfrm>
            <a:off x="3856038" y="802322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41" name="AutoShape 17" descr="Картинки по запросу ребенок делает артикуляционную гимнастику">
            <a:hlinkClick r:id="rId13"/>
          </p:cNvPr>
          <p:cNvSpPr>
            <a:spLocks noChangeAspect="1" noChangeArrowheads="1"/>
          </p:cNvSpPr>
          <p:nvPr/>
        </p:nvSpPr>
        <p:spPr bwMode="auto">
          <a:xfrm>
            <a:off x="3856038" y="831215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42" name="AutoShape 18" descr="Картинки по запросу ребенок делает артикуляционную гимнастику">
            <a:hlinkClick r:id="rId14"/>
          </p:cNvPr>
          <p:cNvSpPr>
            <a:spLocks noChangeAspect="1" noChangeArrowheads="1"/>
          </p:cNvSpPr>
          <p:nvPr/>
        </p:nvSpPr>
        <p:spPr bwMode="auto">
          <a:xfrm>
            <a:off x="3856038" y="860107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43" name="AutoShape 19" descr="Картинки по запросу ребенок делает артикуляционную гимнастику">
            <a:hlinkClick r:id="rId15"/>
          </p:cNvPr>
          <p:cNvSpPr>
            <a:spLocks noChangeAspect="1" noChangeArrowheads="1"/>
          </p:cNvSpPr>
          <p:nvPr/>
        </p:nvSpPr>
        <p:spPr bwMode="auto">
          <a:xfrm>
            <a:off x="3856038" y="88900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44" name="AutoShape 20" descr="Картинки по запросу ребенок делает артикуляционную гимнастику">
            <a:hlinkClick r:id="rId16"/>
          </p:cNvPr>
          <p:cNvSpPr>
            <a:spLocks noChangeAspect="1" noChangeArrowheads="1"/>
          </p:cNvSpPr>
          <p:nvPr/>
        </p:nvSpPr>
        <p:spPr bwMode="auto">
          <a:xfrm>
            <a:off x="3856038" y="917892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45" name="AutoShape 21" descr="Картинки по запросу ребенок делает артикуляционную гимнастику">
            <a:hlinkClick r:id="rId17"/>
          </p:cNvPr>
          <p:cNvSpPr>
            <a:spLocks noChangeAspect="1" noChangeArrowheads="1"/>
          </p:cNvSpPr>
          <p:nvPr/>
        </p:nvSpPr>
        <p:spPr bwMode="auto">
          <a:xfrm>
            <a:off x="3856038" y="946785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46" name="AutoShape 22" descr="Картинки по запросу ребенок делает артикуляционную гимнастику">
            <a:hlinkClick r:id="rId18"/>
          </p:cNvPr>
          <p:cNvSpPr>
            <a:spLocks noChangeAspect="1" noChangeArrowheads="1"/>
          </p:cNvSpPr>
          <p:nvPr/>
        </p:nvSpPr>
        <p:spPr bwMode="auto">
          <a:xfrm>
            <a:off x="3856038" y="975677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47" name="AutoShape 23" descr="Картинки по запросу ребенок делает артикуляционную гимнастику">
            <a:hlinkClick r:id="rId19"/>
          </p:cNvPr>
          <p:cNvSpPr>
            <a:spLocks noChangeAspect="1" noChangeArrowheads="1"/>
          </p:cNvSpPr>
          <p:nvPr/>
        </p:nvSpPr>
        <p:spPr bwMode="auto">
          <a:xfrm>
            <a:off x="3856038" y="100457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48" name="AutoShape 24" descr="Картинки по запросу ребенок делает артикуляционную гимнастику">
            <a:hlinkClick r:id="rId20"/>
          </p:cNvPr>
          <p:cNvSpPr>
            <a:spLocks noChangeAspect="1" noChangeArrowheads="1"/>
          </p:cNvSpPr>
          <p:nvPr/>
        </p:nvSpPr>
        <p:spPr bwMode="auto">
          <a:xfrm>
            <a:off x="3856038" y="1033462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49" name="AutoShape 25" descr="Картинки по запросу ребенок делает артикуляционную гимнастику">
            <a:hlinkClick r:id="rId21"/>
          </p:cNvPr>
          <p:cNvSpPr>
            <a:spLocks noChangeAspect="1" noChangeArrowheads="1"/>
          </p:cNvSpPr>
          <p:nvPr/>
        </p:nvSpPr>
        <p:spPr bwMode="auto">
          <a:xfrm>
            <a:off x="3856038" y="1062355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pic>
        <p:nvPicPr>
          <p:cNvPr id="26651" name="Picture 27" descr="Картинки по запросу ребенок делает артикуляционную гимнастику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3856038" y="13900150"/>
            <a:ext cx="2743200" cy="1647825"/>
          </a:xfrm>
          <a:prstGeom prst="rect">
            <a:avLst/>
          </a:prstGeom>
          <a:noFill/>
        </p:spPr>
      </p:pic>
      <p:pic>
        <p:nvPicPr>
          <p:cNvPr id="26652" name="Picture 28" descr="Картинки по запросу ребенок делает артикуляционную гимнастику">
            <a:hlinkClick r:id="rId24"/>
          </p:cNvPr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3856038" y="16294100"/>
            <a:ext cx="2609850" cy="1752600"/>
          </a:xfrm>
          <a:prstGeom prst="rect">
            <a:avLst/>
          </a:prstGeom>
          <a:noFill/>
        </p:spPr>
      </p:pic>
      <p:pic>
        <p:nvPicPr>
          <p:cNvPr id="26653" name="Picture 29" descr="Картинки по запросу ребенок делает артикуляционную гимнастику">
            <a:hlinkClick r:id="rId26"/>
          </p:cNvPr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3856038" y="18794413"/>
            <a:ext cx="2590800" cy="1628775"/>
          </a:xfrm>
          <a:prstGeom prst="rect">
            <a:avLst/>
          </a:prstGeom>
          <a:noFill/>
        </p:spPr>
      </p:pic>
      <p:pic>
        <p:nvPicPr>
          <p:cNvPr id="26654" name="Picture 30" descr="Картинки по запросу ребенок делает артикуляционную гимнастику">
            <a:hlinkClick r:id="rId28"/>
          </p:cNvPr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3856038" y="21172488"/>
            <a:ext cx="1895475" cy="2409825"/>
          </a:xfrm>
          <a:prstGeom prst="rect">
            <a:avLst/>
          </a:prstGeom>
          <a:noFill/>
        </p:spPr>
      </p:pic>
      <p:pic>
        <p:nvPicPr>
          <p:cNvPr id="26655" name="Picture 31" descr="Картинки по запросу ребенок делает артикуляционную гимнастику">
            <a:hlinkClick r:id="rId30"/>
          </p:cNvPr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3856038" y="24023638"/>
            <a:ext cx="2428875" cy="1885950"/>
          </a:xfrm>
          <a:prstGeom prst="rect">
            <a:avLst/>
          </a:prstGeom>
          <a:noFill/>
        </p:spPr>
      </p:pic>
      <p:pic>
        <p:nvPicPr>
          <p:cNvPr id="26656" name="Picture 32" descr="Картинки по запросу ребенок делает артикуляционную гимнастику">
            <a:hlinkClick r:id="rId32"/>
          </p:cNvPr>
          <p:cNvPicPr>
            <a:picLocks noChangeAspect="1" noChangeArrowheads="1"/>
          </p:cNvPicPr>
          <p:nvPr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3856038" y="26646188"/>
            <a:ext cx="2619375" cy="1743075"/>
          </a:xfrm>
          <a:prstGeom prst="rect">
            <a:avLst/>
          </a:prstGeom>
          <a:noFill/>
        </p:spPr>
      </p:pic>
      <p:pic>
        <p:nvPicPr>
          <p:cNvPr id="26657" name="Picture 33" descr="Картинки по запросу ребенок делает артикуляционную гимнастику">
            <a:hlinkClick r:id="rId34"/>
          </p:cNvPr>
          <p:cNvPicPr>
            <a:picLocks noChangeAspect="1" noChangeArrowheads="1"/>
          </p:cNvPicPr>
          <p:nvPr/>
        </p:nvPicPr>
        <p:blipFill>
          <a:blip r:embed="rId35" cstate="print"/>
          <a:srcRect/>
          <a:stretch>
            <a:fillRect/>
          </a:stretch>
        </p:blipFill>
        <p:spPr bwMode="auto">
          <a:xfrm>
            <a:off x="3856038" y="29130625"/>
            <a:ext cx="2857500" cy="1600200"/>
          </a:xfrm>
          <a:prstGeom prst="rect">
            <a:avLst/>
          </a:prstGeom>
          <a:noFill/>
        </p:spPr>
      </p:pic>
      <p:pic>
        <p:nvPicPr>
          <p:cNvPr id="26658" name="Picture 34" descr="Картинки по запросу ребенок делает артикуляционную гимнастику">
            <a:hlinkClick r:id="rId36"/>
          </p:cNvPr>
          <p:cNvPicPr>
            <a:picLocks noChangeAspect="1" noChangeArrowheads="1"/>
          </p:cNvPicPr>
          <p:nvPr/>
        </p:nvPicPr>
        <p:blipFill>
          <a:blip r:embed="rId37" cstate="print"/>
          <a:srcRect/>
          <a:stretch>
            <a:fillRect/>
          </a:stretch>
        </p:blipFill>
        <p:spPr bwMode="auto">
          <a:xfrm>
            <a:off x="3856038" y="31478538"/>
            <a:ext cx="2466975" cy="1847850"/>
          </a:xfrm>
          <a:prstGeom prst="rect">
            <a:avLst/>
          </a:prstGeom>
          <a:noFill/>
        </p:spPr>
      </p:pic>
      <p:pic>
        <p:nvPicPr>
          <p:cNvPr id="26659" name="Picture 35" descr="Картинки по запросу ребенок делает артикуляционную гимнастику">
            <a:hlinkClick r:id="rId38"/>
          </p:cNvPr>
          <p:cNvPicPr>
            <a:picLocks noChangeAspect="1" noChangeArrowheads="1"/>
          </p:cNvPicPr>
          <p:nvPr/>
        </p:nvPicPr>
        <p:blipFill>
          <a:blip r:embed="rId39" cstate="print"/>
          <a:srcRect/>
          <a:stretch>
            <a:fillRect/>
          </a:stretch>
        </p:blipFill>
        <p:spPr bwMode="auto">
          <a:xfrm>
            <a:off x="3856038" y="34070925"/>
            <a:ext cx="2286000" cy="1514475"/>
          </a:xfrm>
          <a:prstGeom prst="rect">
            <a:avLst/>
          </a:prstGeom>
          <a:noFill/>
        </p:spPr>
      </p:pic>
      <p:pic>
        <p:nvPicPr>
          <p:cNvPr id="26660" name="Picture 36" descr="Картинки по запросу ребенок делает артикуляционную гимнастику">
            <a:hlinkClick r:id="rId40"/>
          </p:cNvPr>
          <p:cNvPicPr>
            <a:picLocks noChangeAspect="1" noChangeArrowheads="1"/>
          </p:cNvPicPr>
          <p:nvPr/>
        </p:nvPicPr>
        <p:blipFill>
          <a:blip r:embed="rId41" cstate="print"/>
          <a:srcRect/>
          <a:stretch>
            <a:fillRect/>
          </a:stretch>
        </p:blipFill>
        <p:spPr bwMode="auto">
          <a:xfrm>
            <a:off x="3856038" y="36342638"/>
            <a:ext cx="1790700" cy="2543175"/>
          </a:xfrm>
          <a:prstGeom prst="rect">
            <a:avLst/>
          </a:prstGeom>
          <a:noFill/>
        </p:spPr>
      </p:pic>
      <p:pic>
        <p:nvPicPr>
          <p:cNvPr id="26661" name="Picture 37" descr="Картинки по запросу ребенок делает артикуляционную гимнастику">
            <a:hlinkClick r:id="rId42"/>
          </p:cNvPr>
          <p:cNvPicPr>
            <a:picLocks noChangeAspect="1" noChangeArrowheads="1"/>
          </p:cNvPicPr>
          <p:nvPr/>
        </p:nvPicPr>
        <p:blipFill>
          <a:blip r:embed="rId43" cstate="print"/>
          <a:srcRect/>
          <a:stretch>
            <a:fillRect/>
          </a:stretch>
        </p:blipFill>
        <p:spPr bwMode="auto">
          <a:xfrm>
            <a:off x="3856038" y="39330313"/>
            <a:ext cx="2143125" cy="2143125"/>
          </a:xfrm>
          <a:prstGeom prst="rect">
            <a:avLst/>
          </a:prstGeom>
          <a:noFill/>
        </p:spPr>
      </p:pic>
      <p:pic>
        <p:nvPicPr>
          <p:cNvPr id="26662" name="Picture 38" descr="Картинки по запросу ребенок делает артикуляционную гимнастику">
            <a:hlinkClick r:id="rId44"/>
          </p:cNvPr>
          <p:cNvPicPr>
            <a:picLocks noChangeAspect="1" noChangeArrowheads="1"/>
          </p:cNvPicPr>
          <p:nvPr/>
        </p:nvPicPr>
        <p:blipFill>
          <a:blip r:embed="rId45" cstate="print"/>
          <a:srcRect/>
          <a:stretch>
            <a:fillRect/>
          </a:stretch>
        </p:blipFill>
        <p:spPr bwMode="auto">
          <a:xfrm>
            <a:off x="3856038" y="42211625"/>
            <a:ext cx="2705100" cy="1695450"/>
          </a:xfrm>
          <a:prstGeom prst="rect">
            <a:avLst/>
          </a:prstGeom>
          <a:noFill/>
        </p:spPr>
      </p:pic>
      <p:pic>
        <p:nvPicPr>
          <p:cNvPr id="26663" name="Picture 39" descr="Картинки по запросу ребенок делает артикуляционную гимнастику">
            <a:hlinkClick r:id="rId46"/>
          </p:cNvPr>
          <p:cNvPicPr>
            <a:picLocks noChangeAspect="1" noChangeArrowheads="1"/>
          </p:cNvPicPr>
          <p:nvPr/>
        </p:nvPicPr>
        <p:blipFill>
          <a:blip r:embed="rId47" cstate="print"/>
          <a:srcRect/>
          <a:stretch>
            <a:fillRect/>
          </a:stretch>
        </p:blipFill>
        <p:spPr bwMode="auto">
          <a:xfrm>
            <a:off x="3856038" y="44651613"/>
            <a:ext cx="2867025" cy="1590675"/>
          </a:xfrm>
          <a:prstGeom prst="rect">
            <a:avLst/>
          </a:prstGeom>
          <a:noFill/>
        </p:spPr>
      </p:pic>
      <p:pic>
        <p:nvPicPr>
          <p:cNvPr id="26664" name="Picture 40" descr="Картинки по запросу ребенок делает артикуляционную гимнастику">
            <a:hlinkClick r:id="rId48"/>
          </p:cNvPr>
          <p:cNvPicPr>
            <a:picLocks noChangeAspect="1" noChangeArrowheads="1"/>
          </p:cNvPicPr>
          <p:nvPr/>
        </p:nvPicPr>
        <p:blipFill>
          <a:blip r:embed="rId49" cstate="print"/>
          <a:srcRect/>
          <a:stretch>
            <a:fillRect/>
          </a:stretch>
        </p:blipFill>
        <p:spPr bwMode="auto">
          <a:xfrm>
            <a:off x="3856038" y="46999525"/>
            <a:ext cx="2466975" cy="1847850"/>
          </a:xfrm>
          <a:prstGeom prst="rect">
            <a:avLst/>
          </a:prstGeom>
          <a:noFill/>
        </p:spPr>
      </p:pic>
      <p:pic>
        <p:nvPicPr>
          <p:cNvPr id="26665" name="Picture 41" descr="Картинки по запросу ребенок делает артикуляционную гимнастику">
            <a:hlinkClick r:id="rId50"/>
          </p:cNvPr>
          <p:cNvPicPr>
            <a:picLocks noChangeAspect="1" noChangeArrowheads="1"/>
          </p:cNvPicPr>
          <p:nvPr/>
        </p:nvPicPr>
        <p:blipFill>
          <a:blip r:embed="rId51" cstate="print"/>
          <a:srcRect/>
          <a:stretch>
            <a:fillRect/>
          </a:stretch>
        </p:blipFill>
        <p:spPr bwMode="auto">
          <a:xfrm>
            <a:off x="3856038" y="49591913"/>
            <a:ext cx="2466975" cy="1847850"/>
          </a:xfrm>
          <a:prstGeom prst="rect">
            <a:avLst/>
          </a:prstGeom>
          <a:noFill/>
        </p:spPr>
      </p:pic>
      <p:pic>
        <p:nvPicPr>
          <p:cNvPr id="26666" name="Picture 42" descr="Картинки по запросу ребенок делает артикуляционную гимнастику">
            <a:hlinkClick r:id="rId52"/>
          </p:cNvPr>
          <p:cNvPicPr>
            <a:picLocks noChangeAspect="1" noChangeArrowheads="1"/>
          </p:cNvPicPr>
          <p:nvPr/>
        </p:nvPicPr>
        <p:blipFill>
          <a:blip r:embed="rId53" cstate="print"/>
          <a:srcRect/>
          <a:stretch>
            <a:fillRect/>
          </a:stretch>
        </p:blipFill>
        <p:spPr bwMode="auto">
          <a:xfrm>
            <a:off x="3856038" y="52184300"/>
            <a:ext cx="1809750" cy="2533650"/>
          </a:xfrm>
          <a:prstGeom prst="rect">
            <a:avLst/>
          </a:prstGeom>
          <a:noFill/>
        </p:spPr>
      </p:pic>
      <p:pic>
        <p:nvPicPr>
          <p:cNvPr id="26667" name="Picture 43" descr="Картинки по запросу ребенок делает артикуляционную гимнастику">
            <a:hlinkClick r:id="rId54"/>
          </p:cNvPr>
          <p:cNvPicPr>
            <a:picLocks noChangeAspect="1" noChangeArrowheads="1"/>
          </p:cNvPicPr>
          <p:nvPr/>
        </p:nvPicPr>
        <p:blipFill>
          <a:blip r:embed="rId55" cstate="print"/>
          <a:srcRect/>
          <a:stretch>
            <a:fillRect/>
          </a:stretch>
        </p:blipFill>
        <p:spPr bwMode="auto">
          <a:xfrm>
            <a:off x="3856038" y="55156100"/>
            <a:ext cx="2857500" cy="1600200"/>
          </a:xfrm>
          <a:prstGeom prst="rect">
            <a:avLst/>
          </a:prstGeom>
          <a:noFill/>
        </p:spPr>
      </p:pic>
      <p:pic>
        <p:nvPicPr>
          <p:cNvPr id="26668" name="Picture 44" descr="Картинки по запросу ребенок делает артикуляционную гимнастику">
            <a:hlinkClick r:id="rId56"/>
          </p:cNvPr>
          <p:cNvPicPr>
            <a:picLocks noChangeAspect="1" noChangeArrowheads="1"/>
          </p:cNvPicPr>
          <p:nvPr/>
        </p:nvPicPr>
        <p:blipFill>
          <a:blip r:embed="rId57" cstate="print"/>
          <a:srcRect/>
          <a:stretch>
            <a:fillRect/>
          </a:stretch>
        </p:blipFill>
        <p:spPr bwMode="auto">
          <a:xfrm>
            <a:off x="3856038" y="57504013"/>
            <a:ext cx="2466975" cy="1847850"/>
          </a:xfrm>
          <a:prstGeom prst="rect">
            <a:avLst/>
          </a:prstGeom>
          <a:noFill/>
        </p:spPr>
      </p:pic>
      <p:pic>
        <p:nvPicPr>
          <p:cNvPr id="26669" name="Picture 45" descr="Картинки по запросу ребенок делает артикуляционную гимнастику">
            <a:hlinkClick r:id="rId58"/>
          </p:cNvPr>
          <p:cNvPicPr>
            <a:picLocks noChangeAspect="1" noChangeArrowheads="1"/>
          </p:cNvPicPr>
          <p:nvPr/>
        </p:nvPicPr>
        <p:blipFill>
          <a:blip r:embed="rId59" cstate="print"/>
          <a:srcRect/>
          <a:stretch>
            <a:fillRect/>
          </a:stretch>
        </p:blipFill>
        <p:spPr bwMode="auto">
          <a:xfrm>
            <a:off x="3856038" y="60096400"/>
            <a:ext cx="2466975" cy="1847850"/>
          </a:xfrm>
          <a:prstGeom prst="rect">
            <a:avLst/>
          </a:prstGeom>
          <a:noFill/>
        </p:spPr>
      </p:pic>
      <p:pic>
        <p:nvPicPr>
          <p:cNvPr id="26670" name="Picture 46" descr="Картинки по запросу ребенок делает артикуляционную гимнастику">
            <a:hlinkClick r:id="rId60"/>
          </p:cNvPr>
          <p:cNvPicPr>
            <a:picLocks noChangeAspect="1" noChangeArrowheads="1"/>
          </p:cNvPicPr>
          <p:nvPr/>
        </p:nvPicPr>
        <p:blipFill>
          <a:blip r:embed="rId61" cstate="print"/>
          <a:srcRect/>
          <a:stretch>
            <a:fillRect/>
          </a:stretch>
        </p:blipFill>
        <p:spPr bwMode="auto">
          <a:xfrm>
            <a:off x="3856038" y="62688788"/>
            <a:ext cx="2466975" cy="1847850"/>
          </a:xfrm>
          <a:prstGeom prst="rect">
            <a:avLst/>
          </a:prstGeom>
          <a:noFill/>
        </p:spPr>
      </p:pic>
      <p:pic>
        <p:nvPicPr>
          <p:cNvPr id="26671" name="Picture 47" descr="Картинки по запросу ребенок делает артикуляционную гимнастику">
            <a:hlinkClick r:id="rId62"/>
          </p:cNvPr>
          <p:cNvPicPr>
            <a:picLocks noChangeAspect="1" noChangeArrowheads="1"/>
          </p:cNvPicPr>
          <p:nvPr/>
        </p:nvPicPr>
        <p:blipFill>
          <a:blip r:embed="rId63" cstate="print"/>
          <a:srcRect/>
          <a:stretch>
            <a:fillRect/>
          </a:stretch>
        </p:blipFill>
        <p:spPr bwMode="auto">
          <a:xfrm>
            <a:off x="3856038" y="65281175"/>
            <a:ext cx="2466975" cy="1847850"/>
          </a:xfrm>
          <a:prstGeom prst="rect">
            <a:avLst/>
          </a:prstGeom>
          <a:noFill/>
        </p:spPr>
      </p:pic>
      <p:pic>
        <p:nvPicPr>
          <p:cNvPr id="26672" name="Picture 48" descr="Картинки по запросу ребенок делает артикуляционную гимнастику">
            <a:hlinkClick r:id="rId64"/>
          </p:cNvPr>
          <p:cNvPicPr>
            <a:picLocks noChangeAspect="1" noChangeArrowheads="1"/>
          </p:cNvPicPr>
          <p:nvPr/>
        </p:nvPicPr>
        <p:blipFill>
          <a:blip r:embed="rId65" cstate="print"/>
          <a:srcRect/>
          <a:stretch>
            <a:fillRect/>
          </a:stretch>
        </p:blipFill>
        <p:spPr bwMode="auto">
          <a:xfrm>
            <a:off x="3856038" y="67873563"/>
            <a:ext cx="1847850" cy="2466975"/>
          </a:xfrm>
          <a:prstGeom prst="rect">
            <a:avLst/>
          </a:prstGeom>
          <a:noFill/>
        </p:spPr>
      </p:pic>
      <p:pic>
        <p:nvPicPr>
          <p:cNvPr id="26673" name="Picture 49" descr="Картинки по запросу ребенок делает артикуляционную гимнастику">
            <a:hlinkClick r:id="rId66"/>
          </p:cNvPr>
          <p:cNvPicPr>
            <a:picLocks noChangeAspect="1" noChangeArrowheads="1"/>
          </p:cNvPicPr>
          <p:nvPr/>
        </p:nvPicPr>
        <p:blipFill>
          <a:blip r:embed="rId67" cstate="print"/>
          <a:srcRect/>
          <a:stretch>
            <a:fillRect/>
          </a:stretch>
        </p:blipFill>
        <p:spPr bwMode="auto">
          <a:xfrm>
            <a:off x="3856038" y="70785038"/>
            <a:ext cx="2628900" cy="1743075"/>
          </a:xfrm>
          <a:prstGeom prst="rect">
            <a:avLst/>
          </a:prstGeom>
          <a:noFill/>
        </p:spPr>
      </p:pic>
      <p:pic>
        <p:nvPicPr>
          <p:cNvPr id="26674" name="Picture 50" descr="Картинки по запросу ребенок делает артикуляционную гимнастику">
            <a:hlinkClick r:id="rId68"/>
          </p:cNvPr>
          <p:cNvPicPr>
            <a:picLocks noChangeAspect="1" noChangeArrowheads="1"/>
          </p:cNvPicPr>
          <p:nvPr/>
        </p:nvPicPr>
        <p:blipFill>
          <a:blip r:embed="rId69" cstate="print"/>
          <a:srcRect/>
          <a:stretch>
            <a:fillRect/>
          </a:stretch>
        </p:blipFill>
        <p:spPr bwMode="auto">
          <a:xfrm>
            <a:off x="3856038" y="73269475"/>
            <a:ext cx="1743075" cy="2619375"/>
          </a:xfrm>
          <a:prstGeom prst="rect">
            <a:avLst/>
          </a:prstGeom>
          <a:noFill/>
        </p:spPr>
      </p:pic>
      <p:pic>
        <p:nvPicPr>
          <p:cNvPr id="26675" name="Picture 51" descr="Картинки по запросу ребенок делает артикуляционную гимнастику">
            <a:hlinkClick r:id="rId70"/>
          </p:cNvPr>
          <p:cNvPicPr>
            <a:picLocks noChangeAspect="1" noChangeArrowheads="1"/>
          </p:cNvPicPr>
          <p:nvPr/>
        </p:nvPicPr>
        <p:blipFill>
          <a:blip r:embed="rId71" cstate="print"/>
          <a:srcRect/>
          <a:stretch>
            <a:fillRect/>
          </a:stretch>
        </p:blipFill>
        <p:spPr bwMode="auto">
          <a:xfrm>
            <a:off x="3856038" y="76333350"/>
            <a:ext cx="2466975" cy="1847850"/>
          </a:xfrm>
          <a:prstGeom prst="rect">
            <a:avLst/>
          </a:prstGeom>
          <a:noFill/>
        </p:spPr>
      </p:pic>
      <p:pic>
        <p:nvPicPr>
          <p:cNvPr id="26676" name="Picture 52" descr="Картинки по запросу ребенок делает артикуляционную гимнастику">
            <a:hlinkClick r:id="rId72"/>
          </p:cNvPr>
          <p:cNvPicPr>
            <a:picLocks noChangeAspect="1" noChangeArrowheads="1"/>
          </p:cNvPicPr>
          <p:nvPr/>
        </p:nvPicPr>
        <p:blipFill>
          <a:blip r:embed="rId73" cstate="print"/>
          <a:srcRect/>
          <a:stretch>
            <a:fillRect/>
          </a:stretch>
        </p:blipFill>
        <p:spPr bwMode="auto">
          <a:xfrm>
            <a:off x="3856038" y="78925738"/>
            <a:ext cx="2857500" cy="1600200"/>
          </a:xfrm>
          <a:prstGeom prst="rect">
            <a:avLst/>
          </a:prstGeom>
          <a:noFill/>
        </p:spPr>
      </p:pic>
      <p:pic>
        <p:nvPicPr>
          <p:cNvPr id="26677" name="Picture 53" descr="Картинки по запросу ребенок делает артикуляционную гимнастику">
            <a:hlinkClick r:id="rId74"/>
          </p:cNvPr>
          <p:cNvPicPr>
            <a:picLocks noChangeAspect="1" noChangeArrowheads="1"/>
          </p:cNvPicPr>
          <p:nvPr/>
        </p:nvPicPr>
        <p:blipFill>
          <a:blip r:embed="rId75" cstate="print"/>
          <a:srcRect/>
          <a:stretch>
            <a:fillRect/>
          </a:stretch>
        </p:blipFill>
        <p:spPr bwMode="auto">
          <a:xfrm>
            <a:off x="3856038" y="81273650"/>
            <a:ext cx="2466975" cy="1847850"/>
          </a:xfrm>
          <a:prstGeom prst="rect">
            <a:avLst/>
          </a:prstGeom>
          <a:noFill/>
        </p:spPr>
      </p:pic>
      <p:pic>
        <p:nvPicPr>
          <p:cNvPr id="26678" name="Picture 54" descr="Картинки по запросу ребенок делает артикуляционную гимнастику">
            <a:hlinkClick r:id="rId76"/>
          </p:cNvPr>
          <p:cNvPicPr>
            <a:picLocks noChangeAspect="1" noChangeArrowheads="1"/>
          </p:cNvPicPr>
          <p:nvPr/>
        </p:nvPicPr>
        <p:blipFill>
          <a:blip r:embed="rId77" cstate="print"/>
          <a:srcRect/>
          <a:stretch>
            <a:fillRect/>
          </a:stretch>
        </p:blipFill>
        <p:spPr bwMode="auto">
          <a:xfrm>
            <a:off x="3856038" y="83866038"/>
            <a:ext cx="2466975" cy="1847850"/>
          </a:xfrm>
          <a:prstGeom prst="rect">
            <a:avLst/>
          </a:prstGeom>
          <a:noFill/>
        </p:spPr>
      </p:pic>
      <p:sp>
        <p:nvSpPr>
          <p:cNvPr id="26679" name="AutoShape 55" descr="Картинки по запросу ребенок делает артикуляционную гимнастику">
            <a:hlinkClick r:id="rId78"/>
          </p:cNvPr>
          <p:cNvSpPr>
            <a:spLocks noChangeAspect="1" noChangeArrowheads="1"/>
          </p:cNvSpPr>
          <p:nvPr/>
        </p:nvSpPr>
        <p:spPr bwMode="auto">
          <a:xfrm>
            <a:off x="3856038" y="8645842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80" name="AutoShape 56" descr="Картинки по запросу ребенок делает артикуляционную гимнастику">
            <a:hlinkClick r:id="rId79"/>
          </p:cNvPr>
          <p:cNvSpPr>
            <a:spLocks noChangeAspect="1" noChangeArrowheads="1"/>
          </p:cNvSpPr>
          <p:nvPr/>
        </p:nvSpPr>
        <p:spPr bwMode="auto">
          <a:xfrm>
            <a:off x="3856038" y="8674735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81" name="AutoShape 57" descr="Картинки по запросу ребенок делает артикуляционную гимнастику">
            <a:hlinkClick r:id="rId80"/>
          </p:cNvPr>
          <p:cNvSpPr>
            <a:spLocks noChangeAspect="1" noChangeArrowheads="1"/>
          </p:cNvSpPr>
          <p:nvPr/>
        </p:nvSpPr>
        <p:spPr bwMode="auto">
          <a:xfrm>
            <a:off x="3856038" y="8703627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82" name="AutoShape 58" descr="Картинки по запросу ребенок делает артикуляционную гимнастику">
            <a:hlinkClick r:id="rId81"/>
          </p:cNvPr>
          <p:cNvSpPr>
            <a:spLocks noChangeAspect="1" noChangeArrowheads="1"/>
          </p:cNvSpPr>
          <p:nvPr/>
        </p:nvSpPr>
        <p:spPr bwMode="auto">
          <a:xfrm>
            <a:off x="3856038" y="873252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83" name="AutoShape 59" descr="Картинки по запросу ребенок делает артикуляционную гимнастику">
            <a:hlinkClick r:id="rId82"/>
          </p:cNvPr>
          <p:cNvSpPr>
            <a:spLocks noChangeAspect="1" noChangeArrowheads="1"/>
          </p:cNvSpPr>
          <p:nvPr/>
        </p:nvSpPr>
        <p:spPr bwMode="auto">
          <a:xfrm>
            <a:off x="3856038" y="8761412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84" name="AutoShape 60" descr="Картинки по запросу ребенок делает артикуляционную гимнастику">
            <a:hlinkClick r:id="rId83"/>
          </p:cNvPr>
          <p:cNvSpPr>
            <a:spLocks noChangeAspect="1" noChangeArrowheads="1"/>
          </p:cNvSpPr>
          <p:nvPr/>
        </p:nvSpPr>
        <p:spPr bwMode="auto">
          <a:xfrm>
            <a:off x="3856038" y="8790305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85" name="AutoShape 61" descr="Картинки по запросу ребенок делает артикуляционную гимнастику">
            <a:hlinkClick r:id="rId84"/>
          </p:cNvPr>
          <p:cNvSpPr>
            <a:spLocks noChangeAspect="1" noChangeArrowheads="1"/>
          </p:cNvSpPr>
          <p:nvPr/>
        </p:nvSpPr>
        <p:spPr bwMode="auto">
          <a:xfrm>
            <a:off x="3856038" y="8819197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86" name="AutoShape 62" descr="Картинки по запросу ребенок делает артикуляционную гимнастику">
            <a:hlinkClick r:id="rId85"/>
          </p:cNvPr>
          <p:cNvSpPr>
            <a:spLocks noChangeAspect="1" noChangeArrowheads="1"/>
          </p:cNvSpPr>
          <p:nvPr/>
        </p:nvSpPr>
        <p:spPr bwMode="auto">
          <a:xfrm>
            <a:off x="3856038" y="884809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87" name="AutoShape 63" descr="Картинки по запросу ребенок делает артикуляционную гимнастику">
            <a:hlinkClick r:id="rId86"/>
          </p:cNvPr>
          <p:cNvSpPr>
            <a:spLocks noChangeAspect="1" noChangeArrowheads="1"/>
          </p:cNvSpPr>
          <p:nvPr/>
        </p:nvSpPr>
        <p:spPr bwMode="auto">
          <a:xfrm>
            <a:off x="3856038" y="8876982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88" name="AutoShape 64" descr="Картинки по запросу ребенок делает артикуляционную гимнастику">
            <a:hlinkClick r:id="rId87"/>
          </p:cNvPr>
          <p:cNvSpPr>
            <a:spLocks noChangeAspect="1" noChangeArrowheads="1"/>
          </p:cNvSpPr>
          <p:nvPr/>
        </p:nvSpPr>
        <p:spPr bwMode="auto">
          <a:xfrm>
            <a:off x="3856038" y="8905875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89" name="AutoShape 65" descr="Картинки по запросу ребенок делает артикуляционную гимнастику">
            <a:hlinkClick r:id="rId88"/>
          </p:cNvPr>
          <p:cNvSpPr>
            <a:spLocks noChangeAspect="1" noChangeArrowheads="1"/>
          </p:cNvSpPr>
          <p:nvPr/>
        </p:nvSpPr>
        <p:spPr bwMode="auto">
          <a:xfrm>
            <a:off x="3856038" y="8934767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90" name="AutoShape 66" descr="Картинки по запросу ребенок делает артикуляционную гимнастику">
            <a:hlinkClick r:id="rId89"/>
          </p:cNvPr>
          <p:cNvSpPr>
            <a:spLocks noChangeAspect="1" noChangeArrowheads="1"/>
          </p:cNvSpPr>
          <p:nvPr/>
        </p:nvSpPr>
        <p:spPr bwMode="auto">
          <a:xfrm>
            <a:off x="3856038" y="8963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91" name="AutoShape 67" descr="Картинки по запросу ребенок делает артикуляционную гимнастику">
            <a:hlinkClick r:id="rId90"/>
          </p:cNvPr>
          <p:cNvSpPr>
            <a:spLocks noChangeAspect="1" noChangeArrowheads="1"/>
          </p:cNvSpPr>
          <p:nvPr/>
        </p:nvSpPr>
        <p:spPr bwMode="auto">
          <a:xfrm>
            <a:off x="3856038" y="8992552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92" name="AutoShape 68" descr="Картинки по запросу ребенок делает артикуляционную гимнастику">
            <a:hlinkClick r:id="rId91"/>
          </p:cNvPr>
          <p:cNvSpPr>
            <a:spLocks noChangeAspect="1" noChangeArrowheads="1"/>
          </p:cNvSpPr>
          <p:nvPr/>
        </p:nvSpPr>
        <p:spPr bwMode="auto">
          <a:xfrm>
            <a:off x="3856038" y="9021445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93" name="AutoShape 69" descr="Картинки по запросу ребенок делает артикуляционную гимнастику">
            <a:hlinkClick r:id="rId92"/>
          </p:cNvPr>
          <p:cNvSpPr>
            <a:spLocks noChangeAspect="1" noChangeArrowheads="1"/>
          </p:cNvSpPr>
          <p:nvPr/>
        </p:nvSpPr>
        <p:spPr bwMode="auto">
          <a:xfrm>
            <a:off x="3856038" y="9050337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94" name="AutoShape 70" descr="Картинки по запросу ребенок делает артикуляционную гимнастику">
            <a:hlinkClick r:id="rId93"/>
          </p:cNvPr>
          <p:cNvSpPr>
            <a:spLocks noChangeAspect="1" noChangeArrowheads="1"/>
          </p:cNvSpPr>
          <p:nvPr/>
        </p:nvSpPr>
        <p:spPr bwMode="auto">
          <a:xfrm>
            <a:off x="3856038" y="907923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95" name="AutoShape 71" descr="Картинки по запросу ребенок делает артикуляционную гимнастику">
            <a:hlinkClick r:id="rId94"/>
          </p:cNvPr>
          <p:cNvSpPr>
            <a:spLocks noChangeAspect="1" noChangeArrowheads="1"/>
          </p:cNvSpPr>
          <p:nvPr/>
        </p:nvSpPr>
        <p:spPr bwMode="auto">
          <a:xfrm>
            <a:off x="3856038" y="9108122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96" name="AutoShape 72" descr="Картинки по запросу ребенок делает артикуляционную гимнастику">
            <a:hlinkClick r:id="rId95"/>
          </p:cNvPr>
          <p:cNvSpPr>
            <a:spLocks noChangeAspect="1" noChangeArrowheads="1"/>
          </p:cNvSpPr>
          <p:nvPr/>
        </p:nvSpPr>
        <p:spPr bwMode="auto">
          <a:xfrm>
            <a:off x="3856038" y="9137015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97" name="AutoShape 73" descr="Картинки по запросу ребенок делает артикуляционную гимнастику">
            <a:hlinkClick r:id="rId96"/>
          </p:cNvPr>
          <p:cNvSpPr>
            <a:spLocks noChangeAspect="1" noChangeArrowheads="1"/>
          </p:cNvSpPr>
          <p:nvPr/>
        </p:nvSpPr>
        <p:spPr bwMode="auto">
          <a:xfrm>
            <a:off x="3856038" y="9165907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98" name="AutoShape 74" descr="Картинки по запросу ребенок делает артикуляционную гимнастику">
            <a:hlinkClick r:id="rId97"/>
          </p:cNvPr>
          <p:cNvSpPr>
            <a:spLocks noChangeAspect="1" noChangeArrowheads="1"/>
          </p:cNvSpPr>
          <p:nvPr/>
        </p:nvSpPr>
        <p:spPr bwMode="auto">
          <a:xfrm>
            <a:off x="3856038" y="919480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699" name="AutoShape 75" descr="Картинки по запросу ребенок делает артикуляционную гимнастику">
            <a:hlinkClick r:id="rId98"/>
          </p:cNvPr>
          <p:cNvSpPr>
            <a:spLocks noChangeAspect="1" noChangeArrowheads="1"/>
          </p:cNvSpPr>
          <p:nvPr/>
        </p:nvSpPr>
        <p:spPr bwMode="auto">
          <a:xfrm>
            <a:off x="3856038" y="9223692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00" name="AutoShape 76" descr="Картинки по запросу ребенок делает артикуляционную гимнастику">
            <a:hlinkClick r:id="rId99"/>
          </p:cNvPr>
          <p:cNvSpPr>
            <a:spLocks noChangeAspect="1" noChangeArrowheads="1"/>
          </p:cNvSpPr>
          <p:nvPr/>
        </p:nvSpPr>
        <p:spPr bwMode="auto">
          <a:xfrm>
            <a:off x="3856038" y="9252585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01" name="AutoShape 77" descr="Картинки по запросу ребенок делает артикуляционную гимнастику">
            <a:hlinkClick r:id="rId100"/>
          </p:cNvPr>
          <p:cNvSpPr>
            <a:spLocks noChangeAspect="1" noChangeArrowheads="1"/>
          </p:cNvSpPr>
          <p:nvPr/>
        </p:nvSpPr>
        <p:spPr bwMode="auto">
          <a:xfrm>
            <a:off x="3856038" y="9281477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02" name="AutoShape 78" descr="Картинки по запросу ребенок делает артикуляционную гимнастику">
            <a:hlinkClick r:id="rId101"/>
          </p:cNvPr>
          <p:cNvSpPr>
            <a:spLocks noChangeAspect="1" noChangeArrowheads="1"/>
          </p:cNvSpPr>
          <p:nvPr/>
        </p:nvSpPr>
        <p:spPr bwMode="auto">
          <a:xfrm>
            <a:off x="3856038" y="931037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03" name="AutoShape 79" descr="Картинки по запросу ребенок делает артикуляционную гимнастику">
            <a:hlinkClick r:id="rId102"/>
          </p:cNvPr>
          <p:cNvSpPr>
            <a:spLocks noChangeAspect="1" noChangeArrowheads="1"/>
          </p:cNvSpPr>
          <p:nvPr/>
        </p:nvSpPr>
        <p:spPr bwMode="auto">
          <a:xfrm>
            <a:off x="3856038" y="9339262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04" name="AutoShape 80" descr="Картинки по запросу ребенок делает артикуляционную гимнастику">
            <a:hlinkClick r:id="rId103"/>
          </p:cNvPr>
          <p:cNvSpPr>
            <a:spLocks noChangeAspect="1" noChangeArrowheads="1"/>
          </p:cNvSpPr>
          <p:nvPr/>
        </p:nvSpPr>
        <p:spPr bwMode="auto">
          <a:xfrm>
            <a:off x="3856038" y="9368155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05" name="AutoShape 81" descr="Картинки по запросу ребенок делает артикуляционную гимнастику">
            <a:hlinkClick r:id="rId104"/>
          </p:cNvPr>
          <p:cNvSpPr>
            <a:spLocks noChangeAspect="1" noChangeArrowheads="1"/>
          </p:cNvSpPr>
          <p:nvPr/>
        </p:nvSpPr>
        <p:spPr bwMode="auto">
          <a:xfrm>
            <a:off x="3856038" y="9397047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06" name="AutoShape 82" descr="Картинки по запросу ребенок делает артикуляционную гимнастику">
            <a:hlinkClick r:id="rId105"/>
          </p:cNvPr>
          <p:cNvSpPr>
            <a:spLocks noChangeAspect="1" noChangeArrowheads="1"/>
          </p:cNvSpPr>
          <p:nvPr/>
        </p:nvSpPr>
        <p:spPr bwMode="auto">
          <a:xfrm>
            <a:off x="3856038" y="942594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07" name="AutoShape 83" descr="Картинки по запросу ребенок делает артикуляционную гимнастику">
            <a:hlinkClick r:id="rId106"/>
          </p:cNvPr>
          <p:cNvSpPr>
            <a:spLocks noChangeAspect="1" noChangeArrowheads="1"/>
          </p:cNvSpPr>
          <p:nvPr/>
        </p:nvSpPr>
        <p:spPr bwMode="auto">
          <a:xfrm>
            <a:off x="3856038" y="9454832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08" name="AutoShape 84" descr="Картинки по запросу ребенок делает артикуляционную гимнастику">
            <a:hlinkClick r:id="rId107"/>
          </p:cNvPr>
          <p:cNvSpPr>
            <a:spLocks noChangeAspect="1" noChangeArrowheads="1"/>
          </p:cNvSpPr>
          <p:nvPr/>
        </p:nvSpPr>
        <p:spPr bwMode="auto">
          <a:xfrm>
            <a:off x="3856038" y="9483725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09" name="AutoShape 85" descr="Картинки по запросу ребенок делает артикуляционную гимнастику">
            <a:hlinkClick r:id="rId108"/>
          </p:cNvPr>
          <p:cNvSpPr>
            <a:spLocks noChangeAspect="1" noChangeArrowheads="1"/>
          </p:cNvSpPr>
          <p:nvPr/>
        </p:nvSpPr>
        <p:spPr bwMode="auto">
          <a:xfrm>
            <a:off x="3856038" y="9512617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10" name="AutoShape 86" descr="Картинки по запросу ребенок делает артикуляционную гимнастику">
            <a:hlinkClick r:id="rId109"/>
          </p:cNvPr>
          <p:cNvSpPr>
            <a:spLocks noChangeAspect="1" noChangeArrowheads="1"/>
          </p:cNvSpPr>
          <p:nvPr/>
        </p:nvSpPr>
        <p:spPr bwMode="auto">
          <a:xfrm>
            <a:off x="3856038" y="954151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11" name="AutoShape 87" descr="Картинки по запросу ребенок делает артикуляционную гимнастику">
            <a:hlinkClick r:id="rId110"/>
          </p:cNvPr>
          <p:cNvSpPr>
            <a:spLocks noChangeAspect="1" noChangeArrowheads="1"/>
          </p:cNvSpPr>
          <p:nvPr/>
        </p:nvSpPr>
        <p:spPr bwMode="auto">
          <a:xfrm>
            <a:off x="3856038" y="9570402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12" name="AutoShape 88" descr="Картинки по запросу ребенок делает артикуляционную гимнастику">
            <a:hlinkClick r:id="rId111"/>
          </p:cNvPr>
          <p:cNvSpPr>
            <a:spLocks noChangeAspect="1" noChangeArrowheads="1"/>
          </p:cNvSpPr>
          <p:nvPr/>
        </p:nvSpPr>
        <p:spPr bwMode="auto">
          <a:xfrm>
            <a:off x="3856038" y="9599295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13" name="AutoShape 89" descr="Картинки по запросу ребенок делает артикуляционную гимнастику">
            <a:hlinkClick r:id="rId112"/>
          </p:cNvPr>
          <p:cNvSpPr>
            <a:spLocks noChangeAspect="1" noChangeArrowheads="1"/>
          </p:cNvSpPr>
          <p:nvPr/>
        </p:nvSpPr>
        <p:spPr bwMode="auto">
          <a:xfrm>
            <a:off x="3856038" y="9628187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14" name="AutoShape 90" descr="Картинки по запросу ребенок делает артикуляционную гимнастику">
            <a:hlinkClick r:id="rId113"/>
          </p:cNvPr>
          <p:cNvSpPr>
            <a:spLocks noChangeAspect="1" noChangeArrowheads="1"/>
          </p:cNvSpPr>
          <p:nvPr/>
        </p:nvSpPr>
        <p:spPr bwMode="auto">
          <a:xfrm>
            <a:off x="3856038" y="965708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15" name="AutoShape 91" descr="Картинки по запросу ребенок делает артикуляционную гимнастику">
            <a:hlinkClick r:id="rId114"/>
          </p:cNvPr>
          <p:cNvSpPr>
            <a:spLocks noChangeAspect="1" noChangeArrowheads="1"/>
          </p:cNvSpPr>
          <p:nvPr/>
        </p:nvSpPr>
        <p:spPr bwMode="auto">
          <a:xfrm>
            <a:off x="3856038" y="9685972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16" name="AutoShape 92" descr="Картинки по запросу ребенок делает артикуляционную гимнастику">
            <a:hlinkClick r:id="rId115"/>
          </p:cNvPr>
          <p:cNvSpPr>
            <a:spLocks noChangeAspect="1" noChangeArrowheads="1"/>
          </p:cNvSpPr>
          <p:nvPr/>
        </p:nvSpPr>
        <p:spPr bwMode="auto">
          <a:xfrm>
            <a:off x="3856038" y="9714865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17" name="AutoShape 93" descr="Картинки по запросу ребенок делает артикуляционную гимнастику">
            <a:hlinkClick r:id="rId116"/>
          </p:cNvPr>
          <p:cNvSpPr>
            <a:spLocks noChangeAspect="1" noChangeArrowheads="1"/>
          </p:cNvSpPr>
          <p:nvPr/>
        </p:nvSpPr>
        <p:spPr bwMode="auto">
          <a:xfrm>
            <a:off x="3856038" y="9743757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18" name="AutoShape 94" descr="Картинки по запросу ребенок делает артикуляционную гимнастику">
            <a:hlinkClick r:id="rId117"/>
          </p:cNvPr>
          <p:cNvSpPr>
            <a:spLocks noChangeAspect="1" noChangeArrowheads="1"/>
          </p:cNvSpPr>
          <p:nvPr/>
        </p:nvSpPr>
        <p:spPr bwMode="auto">
          <a:xfrm>
            <a:off x="3856038" y="977265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19" name="AutoShape 95" descr="Картинки по запросу ребенок делает артикуляционную гимнастику">
            <a:hlinkClick r:id="rId118"/>
          </p:cNvPr>
          <p:cNvSpPr>
            <a:spLocks noChangeAspect="1" noChangeArrowheads="1"/>
          </p:cNvSpPr>
          <p:nvPr/>
        </p:nvSpPr>
        <p:spPr bwMode="auto">
          <a:xfrm>
            <a:off x="3856038" y="9801542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20" name="AutoShape 96" descr="Картинки по запросу ребенок делает артикуляционную гимнастику">
            <a:hlinkClick r:id="rId119"/>
          </p:cNvPr>
          <p:cNvSpPr>
            <a:spLocks noChangeAspect="1" noChangeArrowheads="1"/>
          </p:cNvSpPr>
          <p:nvPr/>
        </p:nvSpPr>
        <p:spPr bwMode="auto">
          <a:xfrm>
            <a:off x="3856038" y="9830435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21" name="AutoShape 97" descr="Картинки по запросу ребенок делает артикуляционную гимнастику">
            <a:hlinkClick r:id="rId120"/>
          </p:cNvPr>
          <p:cNvSpPr>
            <a:spLocks noChangeAspect="1" noChangeArrowheads="1"/>
          </p:cNvSpPr>
          <p:nvPr/>
        </p:nvSpPr>
        <p:spPr bwMode="auto">
          <a:xfrm>
            <a:off x="3856038" y="9859327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22" name="AutoShape 98" descr="Картинки по запросу ребенок делает артикуляционную гимнастику">
            <a:hlinkClick r:id="rId121"/>
          </p:cNvPr>
          <p:cNvSpPr>
            <a:spLocks noChangeAspect="1" noChangeArrowheads="1"/>
          </p:cNvSpPr>
          <p:nvPr/>
        </p:nvSpPr>
        <p:spPr bwMode="auto">
          <a:xfrm>
            <a:off x="3856038" y="988822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23" name="AutoShape 99" descr="Картинки по запросу ребенок делает артикуляционную гимнастику">
            <a:hlinkClick r:id="rId122"/>
          </p:cNvPr>
          <p:cNvSpPr>
            <a:spLocks noChangeAspect="1" noChangeArrowheads="1"/>
          </p:cNvSpPr>
          <p:nvPr/>
        </p:nvSpPr>
        <p:spPr bwMode="auto">
          <a:xfrm>
            <a:off x="3856038" y="9917112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24" name="AutoShape 100" descr="Картинки по запросу ребенок делает артикуляционную гимнастику">
            <a:hlinkClick r:id="rId123"/>
          </p:cNvPr>
          <p:cNvSpPr>
            <a:spLocks noChangeAspect="1" noChangeArrowheads="1"/>
          </p:cNvSpPr>
          <p:nvPr/>
        </p:nvSpPr>
        <p:spPr bwMode="auto">
          <a:xfrm>
            <a:off x="3856038" y="9946005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25" name="AutoShape 101" descr="Картинки по запросу ребенок делает артикуляционную гимнастику">
            <a:hlinkClick r:id="rId124"/>
          </p:cNvPr>
          <p:cNvSpPr>
            <a:spLocks noChangeAspect="1" noChangeArrowheads="1"/>
          </p:cNvSpPr>
          <p:nvPr/>
        </p:nvSpPr>
        <p:spPr bwMode="auto">
          <a:xfrm>
            <a:off x="3856038" y="9974897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26" name="AutoShape 102" descr="Картинки по запросу ребенок делает артикуляционную гимнастику">
            <a:hlinkClick r:id="rId125"/>
          </p:cNvPr>
          <p:cNvSpPr>
            <a:spLocks noChangeAspect="1" noChangeArrowheads="1"/>
          </p:cNvSpPr>
          <p:nvPr/>
        </p:nvSpPr>
        <p:spPr bwMode="auto">
          <a:xfrm>
            <a:off x="3856038" y="1000379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27" name="AutoShape 103" descr="Картинки по запросу ребенок делает артикуляционную гимнастику">
            <a:hlinkClick r:id="rId126"/>
          </p:cNvPr>
          <p:cNvSpPr>
            <a:spLocks noChangeAspect="1" noChangeArrowheads="1"/>
          </p:cNvSpPr>
          <p:nvPr/>
        </p:nvSpPr>
        <p:spPr bwMode="auto">
          <a:xfrm>
            <a:off x="3856038" y="100326825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28" name="AutoShape 104" descr="Картинки по запросу ребенок делает артикуляционную гимнастику">
            <a:hlinkClick r:id="rId127"/>
          </p:cNvPr>
          <p:cNvSpPr>
            <a:spLocks noChangeAspect="1" noChangeArrowheads="1"/>
          </p:cNvSpPr>
          <p:nvPr/>
        </p:nvSpPr>
        <p:spPr bwMode="auto">
          <a:xfrm>
            <a:off x="3856038" y="10061575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6730" name="AutoShape 106" descr="Картинки по запросу ребенок делает артикуляционную гимнастику"/>
          <p:cNvSpPr>
            <a:spLocks noChangeAspect="1" noChangeArrowheads="1"/>
          </p:cNvSpPr>
          <p:nvPr/>
        </p:nvSpPr>
        <p:spPr bwMode="auto">
          <a:xfrm>
            <a:off x="4284663" y="8037513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pic>
        <p:nvPicPr>
          <p:cNvPr id="26734" name="Picture 110" descr="Похожее изображение"/>
          <p:cNvPicPr>
            <a:picLocks noChangeAspect="1" noChangeArrowheads="1"/>
          </p:cNvPicPr>
          <p:nvPr/>
        </p:nvPicPr>
        <p:blipFill>
          <a:blip r:embed="rId128" cstate="print"/>
          <a:srcRect/>
          <a:stretch>
            <a:fillRect/>
          </a:stretch>
        </p:blipFill>
        <p:spPr bwMode="auto">
          <a:xfrm>
            <a:off x="5651500" y="3213100"/>
            <a:ext cx="2238375" cy="25431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26736" name="Picture 112" descr="Картинки по запросу фото дети делают артикуляционную гимнастику"/>
          <p:cNvPicPr>
            <a:picLocks noChangeAspect="1" noChangeArrowheads="1"/>
          </p:cNvPicPr>
          <p:nvPr/>
        </p:nvPicPr>
        <p:blipFill>
          <a:blip r:embed="rId129" cstate="print"/>
          <a:srcRect/>
          <a:stretch>
            <a:fillRect/>
          </a:stretch>
        </p:blipFill>
        <p:spPr bwMode="auto">
          <a:xfrm>
            <a:off x="827088" y="3573463"/>
            <a:ext cx="2466975" cy="1847850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302625" cy="53228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/>
              <a:t>* </a:t>
            </a:r>
            <a:r>
              <a:rPr lang="ru-RU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Мелкая моторика</a:t>
            </a:r>
            <a:r>
              <a:rPr lang="ru-RU" sz="2800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ru-RU" sz="2800" dirty="0"/>
              <a:t>    Насколько развита мелкая моторика, настолько развита и речь ребенка.</a:t>
            </a:r>
          </a:p>
          <a:p>
            <a:pPr>
              <a:buFontTx/>
              <a:buChar char="-"/>
            </a:pPr>
            <a:r>
              <a:rPr lang="ru-RU" sz="2800" dirty="0"/>
              <a:t>Массаж рук (щетками, карандашами).</a:t>
            </a:r>
          </a:p>
          <a:p>
            <a:pPr>
              <a:buFontTx/>
              <a:buChar char="-"/>
            </a:pPr>
            <a:r>
              <a:rPr lang="ru-RU" sz="2800" dirty="0" err="1"/>
              <a:t>Пазлы</a:t>
            </a:r>
            <a:r>
              <a:rPr lang="ru-RU" sz="2800" dirty="0"/>
              <a:t>, мозаики, перебирание мелких предметов.</a:t>
            </a:r>
          </a:p>
          <a:p>
            <a:pPr>
              <a:buFontTx/>
              <a:buChar char="-"/>
            </a:pPr>
            <a:r>
              <a:rPr lang="ru-RU" sz="2800" dirty="0"/>
              <a:t>Шнуровки, застегивание </a:t>
            </a:r>
            <a:r>
              <a:rPr lang="ru-RU" sz="2800" dirty="0" smtClean="0"/>
              <a:t>пуговиц.</a:t>
            </a:r>
            <a:endParaRPr lang="ru-RU" sz="2800" dirty="0"/>
          </a:p>
          <a:p>
            <a:pPr>
              <a:buFontTx/>
              <a:buChar char="-"/>
            </a:pPr>
            <a:r>
              <a:rPr lang="ru-RU" sz="2800" dirty="0"/>
              <a:t>Рисование, </a:t>
            </a:r>
            <a:r>
              <a:rPr lang="ru-RU" sz="2800" dirty="0" smtClean="0"/>
              <a:t>лепка.</a:t>
            </a:r>
            <a:endParaRPr lang="ru-RU" sz="2800" dirty="0"/>
          </a:p>
          <a:p>
            <a:pPr>
              <a:buFontTx/>
              <a:buNone/>
            </a:pPr>
            <a:r>
              <a:rPr lang="ru-RU" dirty="0"/>
              <a:t>* </a:t>
            </a:r>
            <a:r>
              <a:rPr lang="ru-RU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Развитие речевого дыхания.</a:t>
            </a:r>
            <a:r>
              <a:rPr lang="ru-RU" dirty="0"/>
              <a:t> </a:t>
            </a:r>
          </a:p>
          <a:p>
            <a:pPr>
              <a:buFontTx/>
              <a:buNone/>
            </a:pPr>
            <a:r>
              <a:rPr lang="ru-RU" dirty="0"/>
              <a:t>   </a:t>
            </a:r>
            <a:r>
              <a:rPr lang="ru-RU" dirty="0" smtClean="0"/>
              <a:t>Мыльные пузыри, свистки</a:t>
            </a:r>
            <a:r>
              <a:rPr lang="ru-RU" dirty="0"/>
              <a:t>, вертушки, трубочки, надувание </a:t>
            </a:r>
            <a:r>
              <a:rPr lang="ru-RU" dirty="0" smtClean="0"/>
              <a:t>шаров.</a:t>
            </a:r>
            <a:endParaRPr lang="ru-RU" dirty="0"/>
          </a:p>
          <a:p>
            <a:endParaRPr lang="ru-RU" sz="2800" dirty="0"/>
          </a:p>
        </p:txBody>
      </p:sp>
      <p:sp>
        <p:nvSpPr>
          <p:cNvPr id="22533" name="AutoShape 5" descr="Картинки по запросу ребенок лепит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3857625" y="4257675"/>
            <a:ext cx="1095375" cy="85725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2535" name="AutoShape 7" descr="Картинки по запросу ребенок лепит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2537" name="AutoShape 9" descr="Картинки по запросу ребенок лепит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pic>
        <p:nvPicPr>
          <p:cNvPr id="22539" name="Picture 11" descr="WyfP4WrtAgU0bn7WBXbtYxKNqaCQbSr1jrOQKnxkO0i8cPhImkg0fyJ32OAPg3c2VzV6=s1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25" y="3429000"/>
            <a:ext cx="1822450" cy="1476375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4038" y="404813"/>
            <a:ext cx="8589962" cy="4464347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ru-RU" sz="3600" b="1" dirty="0"/>
              <a:t>Беседы</a:t>
            </a:r>
            <a:r>
              <a:rPr lang="ru-RU" b="1" dirty="0"/>
              <a:t>. </a:t>
            </a:r>
            <a:endParaRPr lang="ru-RU" b="1" dirty="0" smtClean="0"/>
          </a:p>
          <a:p>
            <a:pPr>
              <a:lnSpc>
                <a:spcPct val="90000"/>
              </a:lnSpc>
              <a:buNone/>
            </a:pPr>
            <a:r>
              <a:rPr lang="ru-RU" dirty="0" smtClean="0"/>
              <a:t>Не </a:t>
            </a:r>
            <a:r>
              <a:rPr lang="ru-RU" dirty="0"/>
              <a:t>забывайте, что решающее значение для развития речи ребенка имеет его общение с вами. Постарайтесь во время совместных прогулок </a:t>
            </a:r>
            <a:r>
              <a:rPr lang="ru-RU" dirty="0" smtClean="0"/>
              <a:t>обращать </a:t>
            </a:r>
            <a:r>
              <a:rPr lang="ru-RU" dirty="0"/>
              <a:t>их внимание на значимые объекты: магазины, больницы, школы и т.д. Рассказывайте, кто там работает, для чего эти учреждения. В парках, в лесу говорите о явлениях природы, </a:t>
            </a:r>
            <a:r>
              <a:rPr lang="ru-RU" dirty="0" smtClean="0"/>
              <a:t>животных.</a:t>
            </a:r>
            <a:endParaRPr lang="ru-RU" dirty="0"/>
          </a:p>
          <a:p>
            <a:pPr>
              <a:lnSpc>
                <a:spcPct val="90000"/>
              </a:lnSpc>
              <a:buNone/>
            </a:pPr>
            <a:endParaRPr lang="ru-RU" dirty="0"/>
          </a:p>
        </p:txBody>
      </p:sp>
      <p:sp>
        <p:nvSpPr>
          <p:cNvPr id="23559" name="AutoShape 7" descr="dd37d377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3563" name="AutoShape 11" descr="46c8f88b9f8160f6f44195b46c5beff0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3565" name="AutoShape 13" descr="46c8f88b9f8160f6f44195b46c5beff0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3567" name="AutoShape 15" descr="46c8f88b9f8160f6f44195b46c5beff0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23569" name="AutoShape 17" descr="46c8f88b9f8160f6f44195b46c5beff0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pic>
        <p:nvPicPr>
          <p:cNvPr id="23573" name="Picture 21" descr="a7d320bf887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636584"/>
            <a:ext cx="2883461" cy="2032776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лен">
  <a:themeElements>
    <a:clrScheme name="Клен 3">
      <a:dk1>
        <a:srgbClr val="000000"/>
      </a:dk1>
      <a:lt1>
        <a:srgbClr val="FFFFCC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E2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</TotalTime>
  <Words>519</Words>
  <Application>Microsoft Office PowerPoint</Application>
  <PresentationFormat>Экран (4:3)</PresentationFormat>
  <Paragraphs>72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Клен</vt:lpstr>
      <vt:lpstr>Роль семьи в речевом развитии ребенка 4-5 лет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Примерные сроки усвоения звуков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OAO Enisei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Enisei</dc:creator>
  <cp:lastModifiedBy>User</cp:lastModifiedBy>
  <cp:revision>31</cp:revision>
  <dcterms:created xsi:type="dcterms:W3CDTF">2016-10-11T16:59:15Z</dcterms:created>
  <dcterms:modified xsi:type="dcterms:W3CDTF">2018-12-13T10:23:53Z</dcterms:modified>
</cp:coreProperties>
</file>